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3"/>
  </p:notesMasterIdLst>
  <p:sldIdLst>
    <p:sldId id="256" r:id="rId2"/>
    <p:sldId id="289" r:id="rId3"/>
    <p:sldId id="258" r:id="rId4"/>
    <p:sldId id="262" r:id="rId5"/>
    <p:sldId id="288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2" r:id="rId18"/>
    <p:sldId id="301" r:id="rId19"/>
    <p:sldId id="303" r:id="rId20"/>
    <p:sldId id="304" r:id="rId21"/>
    <p:sldId id="287" r:id="rId2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Open Sans SemiBold" panose="020B0706030804020204" pitchFamily="34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Roboto Black" panose="02000000000000000000" pitchFamily="2" charset="0"/>
      <p:bold r:id="rId33"/>
      <p:boldItalic r:id="rId34"/>
    </p:embeddedFont>
    <p:embeddedFont>
      <p:font typeface="Roboto Light" panose="02000000000000000000" pitchFamily="2" charset="0"/>
      <p:regular r:id="rId35"/>
      <p:bold r:id="rId36"/>
      <p:italic r:id="rId37"/>
      <p:boldItalic r:id="rId38"/>
    </p:embeddedFont>
    <p:embeddedFont>
      <p:font typeface="Roboto Mono Light" panose="00000009000000000000" pitchFamily="49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720">
          <p15:clr>
            <a:srgbClr val="9AA0A6"/>
          </p15:clr>
        </p15:guide>
        <p15:guide id="2" pos="4784">
          <p15:clr>
            <a:srgbClr val="9AA0A6"/>
          </p15:clr>
        </p15:guide>
        <p15:guide id="3" orient="horz" pos="648">
          <p15:clr>
            <a:srgbClr val="9AA0A6"/>
          </p15:clr>
        </p15:guide>
        <p15:guide id="4" pos="3264">
          <p15:clr>
            <a:srgbClr val="9AA0A6"/>
          </p15:clr>
        </p15:guide>
        <p15:guide id="5" pos="95">
          <p15:clr>
            <a:srgbClr val="747775"/>
          </p15:clr>
        </p15:guide>
        <p15:guide id="6" orient="horz" pos="156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134" y="330"/>
      </p:cViewPr>
      <p:guideLst>
        <p:guide pos="720"/>
        <p:guide pos="4784"/>
        <p:guide orient="horz" pos="648"/>
        <p:guide pos="3264"/>
        <p:guide pos="95"/>
        <p:guide orient="horz" pos="15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c5573322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c5573322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08CE1563-7C75-186C-2F22-C82ABFAC8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ccb62826a_0_370:notes">
            <a:extLst>
              <a:ext uri="{FF2B5EF4-FFF2-40B4-BE49-F238E27FC236}">
                <a16:creationId xmlns:a16="http://schemas.microsoft.com/office/drawing/2014/main" id="{5E719627-C1AA-3448-96E6-758ED616DF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ccb62826a_0_370:notes">
            <a:extLst>
              <a:ext uri="{FF2B5EF4-FFF2-40B4-BE49-F238E27FC236}">
                <a16:creationId xmlns:a16="http://schemas.microsoft.com/office/drawing/2014/main" id="{F915C958-84CE-BF1A-2114-70F78F55A5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760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3E627E94-8403-E3F0-F81B-1A31148AF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ccb62826a_0_370:notes">
            <a:extLst>
              <a:ext uri="{FF2B5EF4-FFF2-40B4-BE49-F238E27FC236}">
                <a16:creationId xmlns:a16="http://schemas.microsoft.com/office/drawing/2014/main" id="{417DC81D-6474-E35D-F1E3-F52F20FCA8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ccb62826a_0_370:notes">
            <a:extLst>
              <a:ext uri="{FF2B5EF4-FFF2-40B4-BE49-F238E27FC236}">
                <a16:creationId xmlns:a16="http://schemas.microsoft.com/office/drawing/2014/main" id="{BFAA218D-B9C8-3656-7545-91014091B0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014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439E6F91-0315-8D2B-2181-5CD032F96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ccb62826a_0_370:notes">
            <a:extLst>
              <a:ext uri="{FF2B5EF4-FFF2-40B4-BE49-F238E27FC236}">
                <a16:creationId xmlns:a16="http://schemas.microsoft.com/office/drawing/2014/main" id="{0C3A1591-0C9E-64FE-368A-ACB96A49E3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ccb62826a_0_370:notes">
            <a:extLst>
              <a:ext uri="{FF2B5EF4-FFF2-40B4-BE49-F238E27FC236}">
                <a16:creationId xmlns:a16="http://schemas.microsoft.com/office/drawing/2014/main" id="{4289191D-9280-C46E-179B-4B3F4DECE0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487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9C2A9DA-A671-8C16-5167-714CE874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ccb62826a_0_370:notes">
            <a:extLst>
              <a:ext uri="{FF2B5EF4-FFF2-40B4-BE49-F238E27FC236}">
                <a16:creationId xmlns:a16="http://schemas.microsoft.com/office/drawing/2014/main" id="{E7A116C8-2039-EFA6-937F-18D46CD934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ccb62826a_0_370:notes">
            <a:extLst>
              <a:ext uri="{FF2B5EF4-FFF2-40B4-BE49-F238E27FC236}">
                <a16:creationId xmlns:a16="http://schemas.microsoft.com/office/drawing/2014/main" id="{8670B159-0D9A-8504-850A-1A536388EE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117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DCEAE77D-1F87-3557-926B-20C7EA623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ccb62826a_0_370:notes">
            <a:extLst>
              <a:ext uri="{FF2B5EF4-FFF2-40B4-BE49-F238E27FC236}">
                <a16:creationId xmlns:a16="http://schemas.microsoft.com/office/drawing/2014/main" id="{FB0D86B3-6B63-E6C0-AFD5-ED5356F652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ccb62826a_0_370:notes">
            <a:extLst>
              <a:ext uri="{FF2B5EF4-FFF2-40B4-BE49-F238E27FC236}">
                <a16:creationId xmlns:a16="http://schemas.microsoft.com/office/drawing/2014/main" id="{6C48965E-657E-608D-8590-247A257F7E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631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14105434-D138-7DA0-63AA-61B298C96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ccb62826a_0_370:notes">
            <a:extLst>
              <a:ext uri="{FF2B5EF4-FFF2-40B4-BE49-F238E27FC236}">
                <a16:creationId xmlns:a16="http://schemas.microsoft.com/office/drawing/2014/main" id="{A13AD716-04FF-6A91-B49A-F51A02397E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ccb62826a_0_370:notes">
            <a:extLst>
              <a:ext uri="{FF2B5EF4-FFF2-40B4-BE49-F238E27FC236}">
                <a16:creationId xmlns:a16="http://schemas.microsoft.com/office/drawing/2014/main" id="{76F34D25-DD8E-A59A-82F1-ED141111A4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09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A2C9E588-866D-8D89-474E-610EA65D0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ccb62826a_0_370:notes">
            <a:extLst>
              <a:ext uri="{FF2B5EF4-FFF2-40B4-BE49-F238E27FC236}">
                <a16:creationId xmlns:a16="http://schemas.microsoft.com/office/drawing/2014/main" id="{8CF47D44-01C0-2C64-0C60-20D167956C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ccb62826a_0_370:notes">
            <a:extLst>
              <a:ext uri="{FF2B5EF4-FFF2-40B4-BE49-F238E27FC236}">
                <a16:creationId xmlns:a16="http://schemas.microsoft.com/office/drawing/2014/main" id="{6BF5E634-CE36-522A-86C0-70CFA0AAFE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780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41EBBE99-1596-1D68-41C3-7346B5505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ccb62826a_0_370:notes">
            <a:extLst>
              <a:ext uri="{FF2B5EF4-FFF2-40B4-BE49-F238E27FC236}">
                <a16:creationId xmlns:a16="http://schemas.microsoft.com/office/drawing/2014/main" id="{196DB211-CC55-2227-DD55-6FFCB816A7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ccb62826a_0_370:notes">
            <a:extLst>
              <a:ext uri="{FF2B5EF4-FFF2-40B4-BE49-F238E27FC236}">
                <a16:creationId xmlns:a16="http://schemas.microsoft.com/office/drawing/2014/main" id="{ABB23455-B6BD-E58D-431E-A15E6E43B9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331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5ED3B182-06CF-05AE-98EB-EE873E65D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ccb62826a_0_351:notes">
            <a:extLst>
              <a:ext uri="{FF2B5EF4-FFF2-40B4-BE49-F238E27FC236}">
                <a16:creationId xmlns:a16="http://schemas.microsoft.com/office/drawing/2014/main" id="{9F640331-BB14-997A-7719-B2056750C7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3ccb62826a_0_351:notes">
            <a:extLst>
              <a:ext uri="{FF2B5EF4-FFF2-40B4-BE49-F238E27FC236}">
                <a16:creationId xmlns:a16="http://schemas.microsoft.com/office/drawing/2014/main" id="{C9A3CC60-D96C-6D75-D3C0-A5B8463891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52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F57DC89-F287-D244-6495-5A442CF1D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ccb62826a_0_370:notes">
            <a:extLst>
              <a:ext uri="{FF2B5EF4-FFF2-40B4-BE49-F238E27FC236}">
                <a16:creationId xmlns:a16="http://schemas.microsoft.com/office/drawing/2014/main" id="{19500C86-33D9-9315-4B58-FFBE302E7B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ccb62826a_0_370:notes">
            <a:extLst>
              <a:ext uri="{FF2B5EF4-FFF2-40B4-BE49-F238E27FC236}">
                <a16:creationId xmlns:a16="http://schemas.microsoft.com/office/drawing/2014/main" id="{0B1FB097-3D47-EB64-99F2-F9AA1DC42B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23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96238924-45E5-AC0B-CDC8-7DC50ADE1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ccb62826a_0_351:notes">
            <a:extLst>
              <a:ext uri="{FF2B5EF4-FFF2-40B4-BE49-F238E27FC236}">
                <a16:creationId xmlns:a16="http://schemas.microsoft.com/office/drawing/2014/main" id="{F4DEB62D-E795-8FFB-6064-6E52DCA64C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3ccb62826a_0_351:notes">
            <a:extLst>
              <a:ext uri="{FF2B5EF4-FFF2-40B4-BE49-F238E27FC236}">
                <a16:creationId xmlns:a16="http://schemas.microsoft.com/office/drawing/2014/main" id="{3AC09BE2-BB9F-9352-66D8-F79255D5B9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1476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54b29745f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54b29745f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ccb62826a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3ccb62826a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ccb62826a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ccb62826a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FF8D5DA3-80A0-75D4-7F3D-830CC13DB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ccb62826a_0_370:notes">
            <a:extLst>
              <a:ext uri="{FF2B5EF4-FFF2-40B4-BE49-F238E27FC236}">
                <a16:creationId xmlns:a16="http://schemas.microsoft.com/office/drawing/2014/main" id="{E12B4038-80DA-1261-809A-B9E0BA002A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ccb62826a_0_370:notes">
            <a:extLst>
              <a:ext uri="{FF2B5EF4-FFF2-40B4-BE49-F238E27FC236}">
                <a16:creationId xmlns:a16="http://schemas.microsoft.com/office/drawing/2014/main" id="{8EF9DE76-1382-E798-8BC4-B12A6C8E36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3426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F23EB5E9-DF06-4EAF-9C8B-CF5AAD5C8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ccb62826a_0_370:notes">
            <a:extLst>
              <a:ext uri="{FF2B5EF4-FFF2-40B4-BE49-F238E27FC236}">
                <a16:creationId xmlns:a16="http://schemas.microsoft.com/office/drawing/2014/main" id="{36127C1E-22F3-0A9C-DD8E-AAD3C3D7FD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ccb62826a_0_370:notes">
            <a:extLst>
              <a:ext uri="{FF2B5EF4-FFF2-40B4-BE49-F238E27FC236}">
                <a16:creationId xmlns:a16="http://schemas.microsoft.com/office/drawing/2014/main" id="{9730067D-E234-EF21-0922-C80CAADB09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659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0D69CDE0-0327-1951-4AA1-2E0D59BE3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ccb62826a_0_370:notes">
            <a:extLst>
              <a:ext uri="{FF2B5EF4-FFF2-40B4-BE49-F238E27FC236}">
                <a16:creationId xmlns:a16="http://schemas.microsoft.com/office/drawing/2014/main" id="{4E763269-AAA2-5FAB-E90A-0181FA4645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ccb62826a_0_370:notes">
            <a:extLst>
              <a:ext uri="{FF2B5EF4-FFF2-40B4-BE49-F238E27FC236}">
                <a16:creationId xmlns:a16="http://schemas.microsoft.com/office/drawing/2014/main" id="{2673BC4C-582F-D6B0-6E2E-2826CC98DB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993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02C22D62-A03D-698C-A13D-E12115BB9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ccb62826a_0_370:notes">
            <a:extLst>
              <a:ext uri="{FF2B5EF4-FFF2-40B4-BE49-F238E27FC236}">
                <a16:creationId xmlns:a16="http://schemas.microsoft.com/office/drawing/2014/main" id="{75826732-7805-AC89-E29A-3545890E49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ccb62826a_0_370:notes">
            <a:extLst>
              <a:ext uri="{FF2B5EF4-FFF2-40B4-BE49-F238E27FC236}">
                <a16:creationId xmlns:a16="http://schemas.microsoft.com/office/drawing/2014/main" id="{DC943F15-5E51-038D-6FB8-0983F40916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149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EECF7DF9-00A3-6275-3A4D-DBE24DBE1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ccb62826a_0_370:notes">
            <a:extLst>
              <a:ext uri="{FF2B5EF4-FFF2-40B4-BE49-F238E27FC236}">
                <a16:creationId xmlns:a16="http://schemas.microsoft.com/office/drawing/2014/main" id="{45BB9079-DDCA-23C2-C9EA-37B593765B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ccb62826a_0_370:notes">
            <a:extLst>
              <a:ext uri="{FF2B5EF4-FFF2-40B4-BE49-F238E27FC236}">
                <a16:creationId xmlns:a16="http://schemas.microsoft.com/office/drawing/2014/main" id="{B3427C20-4BA4-949E-4322-9D5077ECA9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1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5"/>
            </a:gs>
            <a:gs pos="46000">
              <a:schemeClr val="accent5"/>
            </a:gs>
            <a:gs pos="76000">
              <a:schemeClr val="accent4"/>
            </a:gs>
            <a:gs pos="100000">
              <a:schemeClr val="accent3"/>
            </a:gs>
          </a:gsLst>
          <a:lin ang="8100019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0525" y="1438275"/>
            <a:ext cx="8479500" cy="933600"/>
          </a:xfrm>
          <a:prstGeom prst="rect">
            <a:avLst/>
          </a:prstGeom>
          <a:effectLst>
            <a:outerShdw blurRad="342900" dist="190500" algn="bl" rotWithShape="0">
              <a:srgbClr val="FFFFFF">
                <a:alpha val="8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22058"/>
              </a:buClr>
              <a:buSzPts val="1850"/>
              <a:buNone/>
              <a:defRPr sz="1850">
                <a:solidFill>
                  <a:srgbClr val="022058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300"/>
              <a:buFont typeface="Open Sans SemiBold"/>
              <a:buNone/>
              <a:defRPr sz="43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300"/>
              <a:buFont typeface="Open Sans SemiBold"/>
              <a:buNone/>
              <a:defRPr sz="43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300"/>
              <a:buFont typeface="Open Sans SemiBold"/>
              <a:buNone/>
              <a:defRPr sz="43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300"/>
              <a:buFont typeface="Open Sans SemiBold"/>
              <a:buNone/>
              <a:defRPr sz="43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300"/>
              <a:buFont typeface="Open Sans SemiBold"/>
              <a:buNone/>
              <a:defRPr sz="43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300"/>
              <a:buFont typeface="Open Sans SemiBold"/>
              <a:buNone/>
              <a:defRPr sz="43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300"/>
              <a:buFont typeface="Open Sans SemiBold"/>
              <a:buNone/>
              <a:defRPr sz="43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300"/>
              <a:buFont typeface="Open Sans SemiBold"/>
              <a:buNone/>
              <a:defRPr sz="43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95325" y="2179525"/>
            <a:ext cx="8012400" cy="432900"/>
          </a:xfrm>
          <a:prstGeom prst="rect">
            <a:avLst/>
          </a:prstGeom>
          <a:effectLst>
            <a:outerShdw blurRad="57150" algn="bl" rotWithShape="0">
              <a:srgbClr val="FFFFFF">
                <a:alpha val="80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chemeClr val="accent5"/>
            </a:gs>
            <a:gs pos="46000">
              <a:schemeClr val="accent5"/>
            </a:gs>
            <a:gs pos="76000">
              <a:schemeClr val="accent4"/>
            </a:gs>
            <a:gs pos="100000">
              <a:schemeClr val="accent3"/>
            </a:gs>
          </a:gsLst>
          <a:lin ang="8100019" scaled="0"/>
        </a:gra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effectLst>
            <a:outerShdw blurRad="342900" algn="bl" rotWithShape="0">
              <a:srgbClr val="FFFFFF">
                <a:alpha val="90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 rot="-5400000">
            <a:off x="7998388" y="4027376"/>
            <a:ext cx="1304700" cy="2118600"/>
          </a:xfrm>
          <a:prstGeom prst="snip1Rect">
            <a:avLst>
              <a:gd name="adj" fmla="val 16667"/>
            </a:avLst>
          </a:prstGeom>
          <a:solidFill>
            <a:srgbClr val="FFFFFF">
              <a:alpha val="92150"/>
            </a:srgbClr>
          </a:solidFill>
          <a:ln>
            <a:noFill/>
          </a:ln>
          <a:effectLst>
            <a:outerShdw blurRad="242888" dist="304800" dir="12660000" algn="bl" rotWithShape="0">
              <a:srgbClr val="F2F2F2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-5400000">
            <a:off x="8022719" y="4005793"/>
            <a:ext cx="1256100" cy="2112300"/>
          </a:xfrm>
          <a:prstGeom prst="snip1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242888" dist="304800" dir="12660000" algn="bl" rotWithShape="0">
              <a:schemeClr val="accent4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4650" y="4525800"/>
            <a:ext cx="1328876" cy="55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gradFill>
          <a:gsLst>
            <a:gs pos="0">
              <a:schemeClr val="accent5"/>
            </a:gs>
            <a:gs pos="46000">
              <a:schemeClr val="accent5"/>
            </a:gs>
            <a:gs pos="76000">
              <a:schemeClr val="accent4"/>
            </a:gs>
            <a:gs pos="100000">
              <a:schemeClr val="accent3"/>
            </a:gs>
          </a:gsLst>
          <a:lin ang="8100019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 flipH="1">
            <a:off x="0" y="1230300"/>
            <a:ext cx="9150000" cy="3913200"/>
          </a:xfrm>
          <a:prstGeom prst="rect">
            <a:avLst/>
          </a:prstGeom>
          <a:solidFill>
            <a:srgbClr val="FFFFFF">
              <a:alpha val="64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548700" y="0"/>
            <a:ext cx="7916100" cy="12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07225" y="1338125"/>
            <a:ext cx="8436900" cy="31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▶"/>
              <a:defRPr/>
            </a:lvl1pPr>
            <a:lvl2pPr marL="914400" lvl="1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▷"/>
              <a:defRPr/>
            </a:lvl2pPr>
            <a:lvl3pPr marL="1371600" lvl="2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4pPr>
            <a:lvl5pPr marL="2286000" lvl="4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◼"/>
              <a:defRPr/>
            </a:lvl5pPr>
            <a:lvl6pPr marL="2743200" lvl="5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☐"/>
              <a:defRPr/>
            </a:lvl6pPr>
            <a:lvl7pPr marL="3200400" lvl="6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⬪"/>
              <a:defRPr/>
            </a:lvl7pPr>
            <a:lvl8pPr marL="3657600" lvl="7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⬫"/>
              <a:defRPr/>
            </a:lvl8pPr>
            <a:lvl9pPr marL="4114800" lvl="8" indent="-3175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1"/>
            </a:lvl1pPr>
            <a:lvl2pPr lvl="1" rtl="0">
              <a:buNone/>
              <a:defRPr b="1"/>
            </a:lvl2pPr>
            <a:lvl3pPr lvl="2" rtl="0">
              <a:buNone/>
              <a:defRPr b="1"/>
            </a:lvl3pPr>
            <a:lvl4pPr lvl="3" rtl="0">
              <a:buNone/>
              <a:defRPr b="1"/>
            </a:lvl4pPr>
            <a:lvl5pPr lvl="4" rtl="0">
              <a:buNone/>
              <a:defRPr b="1"/>
            </a:lvl5pPr>
            <a:lvl6pPr lvl="5" rtl="0">
              <a:buNone/>
              <a:defRPr b="1"/>
            </a:lvl6pPr>
            <a:lvl7pPr lvl="6" rtl="0">
              <a:buNone/>
              <a:defRPr b="1"/>
            </a:lvl7pPr>
            <a:lvl8pPr lvl="7" rtl="0">
              <a:buNone/>
              <a:defRPr b="1"/>
            </a:lvl8pPr>
            <a:lvl9pPr lvl="8" rtl="0">
              <a:buNone/>
              <a:defRPr b="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">
  <p:cSld name="TITLE_AND_BODY_1">
    <p:bg>
      <p:bgPr>
        <a:gradFill>
          <a:gsLst>
            <a:gs pos="0">
              <a:schemeClr val="accent5"/>
            </a:gs>
            <a:gs pos="46000">
              <a:schemeClr val="accent5"/>
            </a:gs>
            <a:gs pos="76000">
              <a:schemeClr val="accent4"/>
            </a:gs>
            <a:gs pos="100000">
              <a:schemeClr val="accent3"/>
            </a:gs>
          </a:gsLst>
          <a:lin ang="8100019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 rot="10800000" flipH="1">
            <a:off x="0" y="1230300"/>
            <a:ext cx="9144000" cy="3913200"/>
          </a:xfrm>
          <a:prstGeom prst="rect">
            <a:avLst/>
          </a:prstGeom>
          <a:solidFill>
            <a:srgbClr val="FFFFFF">
              <a:alpha val="64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95700" y="0"/>
            <a:ext cx="5921700" cy="12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89900" y="1308600"/>
            <a:ext cx="3562200" cy="31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▶"/>
              <a:defRPr/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▷"/>
              <a:defRPr/>
            </a:lvl2pPr>
            <a:lvl3pPr marL="1371600" lvl="2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4pPr>
            <a:lvl5pPr marL="2286000" lvl="4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◼"/>
              <a:defRPr/>
            </a:lvl5pPr>
            <a:lvl6pPr marL="2743200" lvl="5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☐"/>
              <a:defRPr/>
            </a:lvl6pPr>
            <a:lvl7pPr marL="3200400" lvl="6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⬪"/>
              <a:defRPr/>
            </a:lvl7pPr>
            <a:lvl8pPr marL="3657600" lvl="7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⬫"/>
              <a:defRPr/>
            </a:lvl8pPr>
            <a:lvl9pPr marL="4114800" lvl="8" indent="-3175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900475" y="1308600"/>
            <a:ext cx="3562200" cy="31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▶"/>
              <a:defRPr/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▷"/>
              <a:defRPr/>
            </a:lvl2pPr>
            <a:lvl3pPr marL="1371600" lvl="2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4pPr>
            <a:lvl5pPr marL="2286000" lvl="4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◼"/>
              <a:defRPr/>
            </a:lvl5pPr>
            <a:lvl6pPr marL="2743200" lvl="5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☐"/>
              <a:defRPr/>
            </a:lvl6pPr>
            <a:lvl7pPr marL="3200400" lvl="6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⬪"/>
              <a:defRPr/>
            </a:lvl7pPr>
            <a:lvl8pPr marL="3657600" lvl="7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⬫"/>
              <a:defRPr/>
            </a:lvl8pPr>
            <a:lvl9pPr marL="4114800" lvl="8" indent="-3175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gradFill>
          <a:gsLst>
            <a:gs pos="0">
              <a:schemeClr val="accent5"/>
            </a:gs>
            <a:gs pos="46000">
              <a:schemeClr val="accent5"/>
            </a:gs>
            <a:gs pos="76000">
              <a:schemeClr val="accent4"/>
            </a:gs>
            <a:gs pos="100000">
              <a:schemeClr val="accent3"/>
            </a:gs>
          </a:gsLst>
          <a:lin ang="8100019" scaled="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 rot="10800000" flipH="1">
            <a:off x="0" y="1502100"/>
            <a:ext cx="9144000" cy="3641400"/>
          </a:xfrm>
          <a:prstGeom prst="rect">
            <a:avLst/>
          </a:prstGeom>
          <a:solidFill>
            <a:srgbClr val="FFFFFF">
              <a:alpha val="6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71900" y="1614275"/>
            <a:ext cx="3999900" cy="3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▶"/>
              <a:defRPr/>
            </a:lvl1pPr>
            <a:lvl2pPr marL="914400" lvl="1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▷"/>
              <a:defRPr/>
            </a:lvl2pPr>
            <a:lvl3pPr marL="1371600" lvl="2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4pPr>
            <a:lvl5pPr marL="2286000" lvl="4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◼"/>
              <a:defRPr/>
            </a:lvl5pPr>
            <a:lvl6pPr marL="2743200" lvl="5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☐"/>
              <a:defRPr/>
            </a:lvl6pPr>
            <a:lvl7pPr marL="3200400" lvl="6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⬪"/>
              <a:defRPr/>
            </a:lvl7pPr>
            <a:lvl8pPr marL="3657600" lvl="7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⬫"/>
              <a:defRPr/>
            </a:lvl8pPr>
            <a:lvl9pPr marL="4114800" lvl="8" indent="-3175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395700" y="99900"/>
            <a:ext cx="5921700" cy="140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180400" y="1614275"/>
            <a:ext cx="3999900" cy="3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▶"/>
              <a:defRPr sz="1600"/>
            </a:lvl1pPr>
            <a:lvl2pPr marL="914400" lvl="1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▷"/>
              <a:defRPr/>
            </a:lvl2pPr>
            <a:lvl3pPr marL="1371600" lvl="2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4pPr>
            <a:lvl5pPr marL="2286000" lvl="4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◼"/>
              <a:defRPr/>
            </a:lvl5pPr>
            <a:lvl6pPr marL="2743200" lvl="5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☐"/>
              <a:defRPr/>
            </a:lvl6pPr>
            <a:lvl7pPr marL="3200400" lvl="6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⬪"/>
              <a:defRPr/>
            </a:lvl7pPr>
            <a:lvl8pPr marL="3657600" lvl="7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⬫"/>
              <a:defRPr/>
            </a:lvl8pPr>
            <a:lvl9pPr marL="4114800" lvl="8" indent="-3175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gradFill>
          <a:gsLst>
            <a:gs pos="0">
              <a:schemeClr val="accent5"/>
            </a:gs>
            <a:gs pos="46000">
              <a:schemeClr val="accent5"/>
            </a:gs>
            <a:gs pos="76000">
              <a:schemeClr val="accent4"/>
            </a:gs>
            <a:gs pos="100000">
              <a:schemeClr val="accent3"/>
            </a:gs>
          </a:gsLst>
          <a:lin ang="8100019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effectLst>
            <a:outerShdw blurRad="342900" algn="bl" rotWithShape="0">
              <a:srgbClr val="FFFFFF">
                <a:alpha val="90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4" name="Google Shape;64;p9"/>
          <p:cNvSpPr/>
          <p:nvPr/>
        </p:nvSpPr>
        <p:spPr>
          <a:xfrm rot="-5400000">
            <a:off x="7998388" y="4027376"/>
            <a:ext cx="1304700" cy="2118600"/>
          </a:xfrm>
          <a:prstGeom prst="snip1Rect">
            <a:avLst>
              <a:gd name="adj" fmla="val 16667"/>
            </a:avLst>
          </a:prstGeom>
          <a:solidFill>
            <a:srgbClr val="FFFFFF">
              <a:alpha val="92150"/>
            </a:srgbClr>
          </a:solidFill>
          <a:ln>
            <a:noFill/>
          </a:ln>
          <a:effectLst>
            <a:outerShdw blurRad="242888" dist="304800" dir="12660000" algn="bl" rotWithShape="0">
              <a:srgbClr val="F2F2F2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/>
          <p:nvPr/>
        </p:nvSpPr>
        <p:spPr>
          <a:xfrm rot="-5400000">
            <a:off x="8022719" y="4005793"/>
            <a:ext cx="1256100" cy="2112300"/>
          </a:xfrm>
          <a:prstGeom prst="snip1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242888" dist="304800" dir="12660000" algn="bl" rotWithShape="0">
              <a:schemeClr val="accent4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4650" y="4525800"/>
            <a:ext cx="1328876" cy="55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gradFill>
          <a:gsLst>
            <a:gs pos="0">
              <a:schemeClr val="accent5"/>
            </a:gs>
            <a:gs pos="46000">
              <a:schemeClr val="accent5"/>
            </a:gs>
            <a:gs pos="76000">
              <a:schemeClr val="accent4"/>
            </a:gs>
            <a:gs pos="100000">
              <a:schemeClr val="accent3"/>
            </a:gs>
          </a:gsLst>
          <a:lin ang="8100019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rgbClr val="F2F2F2">
              <a:alpha val="60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b="0">
                <a:solidFill>
                  <a:schemeClr val="lt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▶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▷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◼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☐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⬪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⬫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/>
          <p:nvPr/>
        </p:nvSpPr>
        <p:spPr>
          <a:xfrm rot="-5400000">
            <a:off x="7998388" y="4027376"/>
            <a:ext cx="1304700" cy="2118600"/>
          </a:xfrm>
          <a:prstGeom prst="snip1Rect">
            <a:avLst>
              <a:gd name="adj" fmla="val 16667"/>
            </a:avLst>
          </a:prstGeom>
          <a:solidFill>
            <a:srgbClr val="FFFFFF">
              <a:alpha val="92150"/>
            </a:srgbClr>
          </a:solidFill>
          <a:ln>
            <a:noFill/>
          </a:ln>
          <a:effectLst>
            <a:outerShdw blurRad="242888" dist="304800" dir="12660000" algn="bl" rotWithShape="0">
              <a:srgbClr val="F2F2F2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0"/>
          <p:cNvSpPr/>
          <p:nvPr/>
        </p:nvSpPr>
        <p:spPr>
          <a:xfrm rot="-5400000">
            <a:off x="8022719" y="4005793"/>
            <a:ext cx="1256100" cy="2112300"/>
          </a:xfrm>
          <a:prstGeom prst="snip1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242888" dist="304800" dir="12660000" algn="bl" rotWithShape="0">
              <a:schemeClr val="accent4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4650" y="4525800"/>
            <a:ext cx="1328876" cy="55734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gradFill>
          <a:gsLst>
            <a:gs pos="0">
              <a:schemeClr val="accent5"/>
            </a:gs>
            <a:gs pos="46000">
              <a:schemeClr val="accent5"/>
            </a:gs>
            <a:gs pos="76000">
              <a:schemeClr val="accent4"/>
            </a:gs>
            <a:gs pos="100000">
              <a:schemeClr val="accent3"/>
            </a:gs>
          </a:gsLst>
          <a:lin ang="8100019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 hasCustomPrompt="1"/>
          </p:nvPr>
        </p:nvSpPr>
        <p:spPr>
          <a:xfrm>
            <a:off x="765750" y="421425"/>
            <a:ext cx="8222100" cy="1432800"/>
          </a:xfrm>
          <a:prstGeom prst="rect">
            <a:avLst/>
          </a:prstGeom>
          <a:effectLst>
            <a:outerShdw blurRad="342900" algn="bl" rotWithShape="0">
              <a:srgbClr val="FFFFFF">
                <a:alpha val="7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400"/>
              <a:buFont typeface="Roboto Black"/>
              <a:buNone/>
              <a:defRPr sz="8400" b="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837350" y="1845150"/>
            <a:ext cx="7762500" cy="1300800"/>
          </a:xfrm>
          <a:prstGeom prst="rect">
            <a:avLst/>
          </a:prstGeom>
          <a:effectLst>
            <a:outerShdw blurRad="200025" algn="bl" rotWithShape="0">
              <a:srgbClr val="FFFFFF">
                <a:alpha val="8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▶"/>
              <a:defRPr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▷"/>
              <a:defRPr/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4pPr>
            <a:lvl5pPr marL="2286000" lvl="4" indent="-317500">
              <a:spcBef>
                <a:spcPts val="1000"/>
              </a:spcBef>
              <a:spcAft>
                <a:spcPts val="0"/>
              </a:spcAft>
              <a:buSzPts val="1400"/>
              <a:buChar char="◼"/>
              <a:defRPr/>
            </a:lvl5pPr>
            <a:lvl6pPr marL="2743200" lvl="5" indent="-317500">
              <a:spcBef>
                <a:spcPts val="1000"/>
              </a:spcBef>
              <a:spcAft>
                <a:spcPts val="0"/>
              </a:spcAft>
              <a:buSzPts val="1400"/>
              <a:buChar char="☐"/>
              <a:defRPr/>
            </a:lvl6pPr>
            <a:lvl7pPr marL="3200400" lvl="6" indent="-317500">
              <a:spcBef>
                <a:spcPts val="1000"/>
              </a:spcBef>
              <a:spcAft>
                <a:spcPts val="0"/>
              </a:spcAft>
              <a:buSzPts val="1400"/>
              <a:buChar char="⬪"/>
              <a:defRPr/>
            </a:lvl7pPr>
            <a:lvl8pPr marL="3657600" lvl="7" indent="-317500">
              <a:spcBef>
                <a:spcPts val="1000"/>
              </a:spcBef>
              <a:spcAft>
                <a:spcPts val="0"/>
              </a:spcAft>
              <a:buSzPts val="1400"/>
              <a:buChar char="⬫"/>
              <a:defRPr/>
            </a:lvl8pPr>
            <a:lvl9pPr marL="4114800" lvl="8" indent="-31750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2"/>
          <p:cNvSpPr/>
          <p:nvPr/>
        </p:nvSpPr>
        <p:spPr>
          <a:xfrm rot="-5400000">
            <a:off x="7998388" y="4027376"/>
            <a:ext cx="1304700" cy="2118600"/>
          </a:xfrm>
          <a:prstGeom prst="snip1Rect">
            <a:avLst>
              <a:gd name="adj" fmla="val 16667"/>
            </a:avLst>
          </a:prstGeom>
          <a:solidFill>
            <a:srgbClr val="FFFFFF">
              <a:alpha val="92150"/>
            </a:srgbClr>
          </a:solidFill>
          <a:ln>
            <a:noFill/>
          </a:ln>
          <a:effectLst>
            <a:outerShdw blurRad="242888" dist="304800" dir="12660000" algn="bl" rotWithShape="0">
              <a:srgbClr val="F2F2F2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2"/>
          <p:cNvSpPr/>
          <p:nvPr/>
        </p:nvSpPr>
        <p:spPr>
          <a:xfrm rot="-5400000">
            <a:off x="8022719" y="4005793"/>
            <a:ext cx="1256100" cy="2112300"/>
          </a:xfrm>
          <a:prstGeom prst="snip1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242888" dist="304800" dir="12660000" algn="bl" rotWithShape="0">
              <a:schemeClr val="accent4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4650" y="4525800"/>
            <a:ext cx="1328876" cy="55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">
  <p:cSld name="BLANK_1">
    <p:bg>
      <p:bgPr>
        <a:gradFill>
          <a:gsLst>
            <a:gs pos="0">
              <a:schemeClr val="accent5"/>
            </a:gs>
            <a:gs pos="46000">
              <a:schemeClr val="accent5"/>
            </a:gs>
            <a:gs pos="76000">
              <a:schemeClr val="accent4"/>
            </a:gs>
            <a:gs pos="100000">
              <a:schemeClr val="accent3"/>
            </a:gs>
          </a:gsLst>
          <a:lin ang="8100019" scaled="0"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gradFill>
          <a:gsLst>
            <a:gs pos="0">
              <a:schemeClr val="accent5"/>
            </a:gs>
            <a:gs pos="46000">
              <a:schemeClr val="accent5"/>
            </a:gs>
            <a:gs pos="76000">
              <a:schemeClr val="accent4"/>
            </a:gs>
            <a:gs pos="100000">
              <a:schemeClr val="accent3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1195925"/>
            <a:ext cx="59217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Roboto"/>
              <a:buNone/>
              <a:defRPr sz="185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0500" y="1919075"/>
            <a:ext cx="5693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▶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edium"/>
              <a:buChar char="▷"/>
              <a:defRPr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7C99"/>
              </a:buClr>
              <a:buSzPts val="1400"/>
              <a:buFont typeface="Roboto"/>
              <a:buChar char="●"/>
              <a:defRPr>
                <a:solidFill>
                  <a:srgbClr val="06699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CBFD9"/>
              </a:buClr>
              <a:buSzPts val="1400"/>
              <a:buFont typeface="Roboto"/>
              <a:buChar char="◼"/>
              <a:defRPr>
                <a:solidFill>
                  <a:srgbClr val="06699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☐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⬪"/>
              <a:defRPr>
                <a:solidFill>
                  <a:srgbClr val="06699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⬫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ED909"/>
              </a:buClr>
              <a:buSzPts val="1400"/>
              <a:buFont typeface="Roboto"/>
              <a:buChar char="■"/>
              <a:defRPr>
                <a:solidFill>
                  <a:srgbClr val="06699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lnSpc>
                <a:spcPct val="90000"/>
              </a:lnSpc>
              <a:buNone/>
              <a:defRPr sz="1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8" r:id="rId8"/>
    <p:sldLayoutId id="214748366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hackaday.io/project/203347-capacity-for-position" TargetMode="External"/><Relationship Id="rId3" Type="http://schemas.openxmlformats.org/officeDocument/2006/relationships/hyperlink" Target="https://www.microchip.com/content/dam/mchp/documents/OTH/ApplicationNotes/ApplicationNotes/Atmel-42094-QTouch-Schematic-and-Layout-Checklist_ApplicationNote_AT02259.pdf" TargetMode="External"/><Relationship Id="rId7" Type="http://schemas.openxmlformats.org/officeDocument/2006/relationships/hyperlink" Target="https://github.com/logos-electromechanical/CapPosnBasic" TargetMode="External"/><Relationship Id="rId2" Type="http://schemas.openxmlformats.org/officeDocument/2006/relationships/hyperlink" Target="https://www.mouser.com/pdfDocs/QTouch_QTAN0079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ithub.com/arduino/arduino-ide/issues/803#issuecomment-1338149431" TargetMode="External"/><Relationship Id="rId5" Type="http://schemas.openxmlformats.org/officeDocument/2006/relationships/hyperlink" Target="https://www.omnicalculator.com/physics/capacitance" TargetMode="External"/><Relationship Id="rId4" Type="http://schemas.openxmlformats.org/officeDocument/2006/relationships/hyperlink" Target="https://www.allaboutcircuits.com/tools/capacitor-impedance-calculator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ctrTitle"/>
          </p:nvPr>
        </p:nvSpPr>
        <p:spPr>
          <a:xfrm>
            <a:off x="-491050" y="1568600"/>
            <a:ext cx="9144000" cy="561900"/>
          </a:xfrm>
          <a:prstGeom prst="rect">
            <a:avLst/>
          </a:prstGeom>
          <a:effectLst>
            <a:outerShdw blurRad="342900" algn="bl" rotWithShape="0">
              <a:schemeClr val="accent5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220" b="0" dirty="0"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9400" b="0" dirty="0">
                <a:solidFill>
                  <a:schemeClr val="lt2"/>
                </a:solidFill>
                <a:latin typeface="Roboto Black"/>
                <a:ea typeface="Roboto Black"/>
                <a:cs typeface="Roboto Black"/>
                <a:sym typeface="Roboto Black"/>
              </a:rPr>
              <a:t>Capacity for Position</a:t>
            </a:r>
            <a:endParaRPr sz="9400" b="0" dirty="0">
              <a:solidFill>
                <a:schemeClr val="lt2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13716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220" b="0" dirty="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-1596671" y="4268443"/>
            <a:ext cx="3987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Pierce Nichols</a:t>
            </a:r>
            <a:endParaRPr sz="2100" b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dk2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Teardown 2025</a:t>
            </a:r>
            <a:endParaRPr sz="3100" dirty="0">
              <a:solidFill>
                <a:schemeClr val="dk2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515F8EB0-C416-5673-3B1E-713D5B28F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circuit board with a hole and a hole in the middle&#10;&#10;AI-generated content may be incorrect.">
            <a:extLst>
              <a:ext uri="{FF2B5EF4-FFF2-40B4-BE49-F238E27FC236}">
                <a16:creationId xmlns:a16="http://schemas.microsoft.com/office/drawing/2014/main" id="{A68B4353-8441-DCC2-F66D-326ACA0899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29" r="4384"/>
          <a:stretch>
            <a:fillRect/>
          </a:stretch>
        </p:blipFill>
        <p:spPr>
          <a:xfrm>
            <a:off x="3861455" y="1280347"/>
            <a:ext cx="5282545" cy="3863153"/>
          </a:xfrm>
          <a:prstGeom prst="rect">
            <a:avLst/>
          </a:prstGeom>
        </p:spPr>
      </p:pic>
      <p:sp>
        <p:nvSpPr>
          <p:cNvPr id="166" name="Google Shape;166;p22">
            <a:extLst>
              <a:ext uri="{FF2B5EF4-FFF2-40B4-BE49-F238E27FC236}">
                <a16:creationId xmlns:a16="http://schemas.microsoft.com/office/drawing/2014/main" id="{D16A6AC1-D22F-39F3-9F1A-650345A2A7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67" y="279169"/>
            <a:ext cx="7916100" cy="12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0" dirty="0">
                <a:latin typeface="Roboto Black"/>
                <a:ea typeface="Roboto Black"/>
                <a:cs typeface="Roboto Black"/>
                <a:sym typeface="Roboto Black"/>
              </a:rPr>
              <a:t>Revised board</a:t>
            </a:r>
            <a:endParaRPr b="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7" name="Google Shape;167;p22">
            <a:extLst>
              <a:ext uri="{FF2B5EF4-FFF2-40B4-BE49-F238E27FC236}">
                <a16:creationId xmlns:a16="http://schemas.microsoft.com/office/drawing/2014/main" id="{313776B4-6146-F684-E370-858868CCBB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5246" y="1376225"/>
            <a:ext cx="3835234" cy="38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Adafruit Feather M0 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A4988 stepper driver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Shielding ground plane on the back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endParaRPr sz="1800" b="0" dirty="0">
              <a:solidFill>
                <a:schemeClr val="lt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68" name="Google Shape;168;p22">
            <a:extLst>
              <a:ext uri="{FF2B5EF4-FFF2-40B4-BE49-F238E27FC236}">
                <a16:creationId xmlns:a16="http://schemas.microsoft.com/office/drawing/2014/main" id="{A091F03A-0C38-A10B-3BB7-61502D53B1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7146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B7BC2542-E919-7B94-9388-43686495F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>
            <a:extLst>
              <a:ext uri="{FF2B5EF4-FFF2-40B4-BE49-F238E27FC236}">
                <a16:creationId xmlns:a16="http://schemas.microsoft.com/office/drawing/2014/main" id="{D019B727-9098-03ED-B04C-EE54AAAA4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67" y="279169"/>
            <a:ext cx="7916100" cy="12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0" dirty="0">
                <a:latin typeface="Roboto Black"/>
                <a:ea typeface="Roboto Black"/>
                <a:cs typeface="Roboto Black"/>
                <a:sym typeface="Roboto Black"/>
              </a:rPr>
              <a:t>Sensing procedure</a:t>
            </a:r>
            <a:endParaRPr b="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7" name="Google Shape;167;p22">
            <a:extLst>
              <a:ext uri="{FF2B5EF4-FFF2-40B4-BE49-F238E27FC236}">
                <a16:creationId xmlns:a16="http://schemas.microsoft.com/office/drawing/2014/main" id="{1928C4BC-0117-7496-DA32-24AD720B9A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5246" y="1376225"/>
            <a:ext cx="3835234" cy="38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Put a square pulse on the drive ring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Wait for a set period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Measure the voltage on the sense pin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Repeat once for each sense pin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endParaRPr sz="1800" b="0" dirty="0">
              <a:solidFill>
                <a:schemeClr val="lt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68" name="Google Shape;168;p22">
            <a:extLst>
              <a:ext uri="{FF2B5EF4-FFF2-40B4-BE49-F238E27FC236}">
                <a16:creationId xmlns:a16="http://schemas.microsoft.com/office/drawing/2014/main" id="{24DCF750-4E25-322C-D46B-352D95807E0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81F3910-69C6-F9E0-C13E-9FB1F08293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62" r="20035" b="3212"/>
          <a:stretch>
            <a:fillRect/>
          </a:stretch>
        </p:blipFill>
        <p:spPr>
          <a:xfrm>
            <a:off x="3686357" y="1376225"/>
            <a:ext cx="5457643" cy="343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88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5458FE8A-0755-D2EE-2F11-63E394403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>
            <a:extLst>
              <a:ext uri="{FF2B5EF4-FFF2-40B4-BE49-F238E27FC236}">
                <a16:creationId xmlns:a16="http://schemas.microsoft.com/office/drawing/2014/main" id="{FAAACF33-ADAA-6E4D-FE62-F831CE31A6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67" y="279169"/>
            <a:ext cx="7916100" cy="12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0" dirty="0">
                <a:latin typeface="Roboto Black"/>
                <a:ea typeface="Roboto Black"/>
                <a:cs typeface="Roboto Black"/>
                <a:sym typeface="Roboto Black"/>
              </a:rPr>
              <a:t>Calculate the angle</a:t>
            </a:r>
            <a:endParaRPr b="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Google Shape;167;p22">
                <a:extLst>
                  <a:ext uri="{FF2B5EF4-FFF2-40B4-BE49-F238E27FC236}">
                    <a16:creationId xmlns:a16="http://schemas.microsoft.com/office/drawing/2014/main" id="{6309C042-B88A-1EA3-CB8F-B005C8EFDAE2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-5247" y="1376225"/>
                <a:ext cx="9117779" cy="3805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127000" lvl="0" indent="0">
                  <a:lnSpc>
                    <a:spcPct val="150000"/>
                  </a:lnSpc>
                  <a:buSzPts val="16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 Black" panose="02000000000000000000" pitchFamily="2" charset="0"/>
                        </a:rPr>
                        <m:t>𝜃</m:t>
                      </m:r>
                      <m:r>
                        <a:rPr lang="en-US" sz="1800" b="0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 Black" panose="02000000000000000000" pitchFamily="2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 Black" panose="02000000000000000000" pitchFamily="2" charset="0"/>
                        </a:rPr>
                        <m:t>𝑎𝑡𝑎𝑛</m:t>
                      </m:r>
                      <m:r>
                        <a:rPr lang="en-US" sz="1800" b="0" i="1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 Black" panose="02000000000000000000" pitchFamily="2" charset="0"/>
                        </a:rPr>
                        <m:t>2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Black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Black" panose="02000000000000000000" pitchFamily="2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Black" panose="02000000000000000000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Black" panose="02000000000000000000" pitchFamily="2" charset="0"/>
                                    </a:rPr>
                                    <m:t>𝑠𝑖𝑛𝐴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Black" panose="02000000000000000000" pitchFamily="2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Black" panose="02000000000000000000" pitchFamily="2" charset="0"/>
                                    </a:rPr>
                                    <m:t>𝑠𝑖𝑛𝐵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1800" b="0" i="1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Black" panose="02000000000000000000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Black" panose="02000000000000000000" pitchFamily="2" charset="0"/>
                                    </a:rPr>
                                    <m:t>𝑠𝑖𝑛𝐴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Black" panose="02000000000000000000" pitchFamily="2" charset="0"/>
                                    </a:rPr>
                                    <m:t>+</m:t>
                                  </m:r>
                                  <m:r>
                                    <a:rPr lang="en-US" sz="1800" b="0" i="1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Black" panose="02000000000000000000" pitchFamily="2" charset="0"/>
                                    </a:rPr>
                                    <m:t>𝑠𝑖𝑛𝐵</m:t>
                                  </m:r>
                                </m:e>
                              </m:d>
                            </m:den>
                          </m:f>
                          <m:r>
                            <a:rPr lang="en-US" sz="1800" b="0" i="1" smtClean="0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 Black" panose="02000000000000000000" pitchFamily="2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800" b="0" i="1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Black" panose="02000000000000000000" pitchFamily="2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800" b="0" i="1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Black" panose="02000000000000000000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Black" panose="02000000000000000000" pitchFamily="2" charset="0"/>
                                    </a:rPr>
                                    <m:t>𝑐𝑜𝑠</m:t>
                                  </m:r>
                                  <m:r>
                                    <a:rPr lang="en-US" sz="1800" b="0" i="1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Black" panose="02000000000000000000" pitchFamily="2" charset="0"/>
                                    </a:rPr>
                                    <m:t>𝐴</m:t>
                                  </m:r>
                                  <m:r>
                                    <a:rPr lang="en-US" sz="1800" b="0" i="1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Black" panose="02000000000000000000" pitchFamily="2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Black" panose="02000000000000000000" pitchFamily="2" charset="0"/>
                                    </a:rPr>
                                    <m:t>𝑐𝑜𝑠𝐵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1800" b="0" i="1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Black" panose="02000000000000000000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Black" panose="02000000000000000000" pitchFamily="2" charset="0"/>
                                    </a:rPr>
                                    <m:t>𝑐𝑜𝑠</m:t>
                                  </m:r>
                                  <m:r>
                                    <a:rPr lang="en-US" sz="1800" b="0" i="1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Black" panose="02000000000000000000" pitchFamily="2" charset="0"/>
                                    </a:rPr>
                                    <m:t>𝐴</m:t>
                                  </m:r>
                                  <m:r>
                                    <a:rPr lang="en-US" sz="1800" b="0" i="1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Black" panose="02000000000000000000" pitchFamily="2" charset="0"/>
                                    </a:rPr>
                                    <m:t>+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Black" panose="02000000000000000000" pitchFamily="2" charset="0"/>
                                    </a:rPr>
                                    <m:t>𝑐𝑜𝑠</m:t>
                                  </m:r>
                                  <m:r>
                                    <a:rPr lang="en-US" sz="1800" b="0" i="1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Roboto Black" panose="02000000000000000000" pitchFamily="2" charset="0"/>
                                    </a:rPr>
                                    <m:t>𝐵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1800" b="0" dirty="0">
                  <a:solidFill>
                    <a:schemeClr val="lt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endParaRPr>
              </a:p>
              <a:p>
                <a:pPr marL="457200" lvl="0" indent="-330200" algn="l" rtl="0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SzPts val="1600"/>
                  <a:buChar char="▶"/>
                </a:pPr>
                <a:r>
                  <a:rPr lang="en-US" sz="1800" b="0" dirty="0">
                    <a:solidFill>
                      <a:schemeClr val="lt1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This corrects for small deviation from time &amp; contamination</a:t>
                </a:r>
              </a:p>
              <a:p>
                <a:pPr marL="457200" lvl="0" indent="-330200" algn="l" rtl="0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SzPts val="1600"/>
                  <a:buChar char="▶"/>
                </a:pPr>
                <a:r>
                  <a:rPr lang="en-US" sz="1800" b="0" dirty="0">
                    <a:solidFill>
                      <a:schemeClr val="lt1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Result is not quite right, but close enough to linearize</a:t>
                </a:r>
                <a:endParaRPr sz="1800" b="0" dirty="0">
                  <a:solidFill>
                    <a:schemeClr val="lt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endParaRPr>
              </a:p>
            </p:txBody>
          </p:sp>
        </mc:Choice>
        <mc:Fallback xmlns="">
          <p:sp>
            <p:nvSpPr>
              <p:cNvPr id="167" name="Google Shape;167;p22">
                <a:extLst>
                  <a:ext uri="{FF2B5EF4-FFF2-40B4-BE49-F238E27FC236}">
                    <a16:creationId xmlns:a16="http://schemas.microsoft.com/office/drawing/2014/main" id="{6309C042-B88A-1EA3-CB8F-B005C8EFDAE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5247" y="1376225"/>
                <a:ext cx="9117779" cy="3805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Google Shape;168;p22">
            <a:extLst>
              <a:ext uri="{FF2B5EF4-FFF2-40B4-BE49-F238E27FC236}">
                <a16:creationId xmlns:a16="http://schemas.microsoft.com/office/drawing/2014/main" id="{CB58733E-54CA-14E5-5D6E-907E8ED2A92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011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E479B327-37EA-3426-DBAA-D6913309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>
            <a:extLst>
              <a:ext uri="{FF2B5EF4-FFF2-40B4-BE49-F238E27FC236}">
                <a16:creationId xmlns:a16="http://schemas.microsoft.com/office/drawing/2014/main" id="{F9215724-CE27-8D11-F228-CF5D2A2AD4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67" y="279169"/>
            <a:ext cx="7916100" cy="12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0" dirty="0">
                <a:latin typeface="Roboto Black"/>
                <a:ea typeface="Roboto Black"/>
                <a:cs typeface="Roboto Black"/>
                <a:sym typeface="Roboto Black"/>
              </a:rPr>
              <a:t>Results</a:t>
            </a:r>
            <a:endParaRPr b="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7" name="Google Shape;167;p22">
            <a:extLst>
              <a:ext uri="{FF2B5EF4-FFF2-40B4-BE49-F238E27FC236}">
                <a16:creationId xmlns:a16="http://schemas.microsoft.com/office/drawing/2014/main" id="{8B845F1A-CB57-289E-7829-9F4645D4F1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5246" y="1376225"/>
            <a:ext cx="3662847" cy="38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“Sine” and “Cosine” are triangle waves (sort of)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Raw accuracy is ±10 degrees</a:t>
            </a:r>
          </a:p>
          <a:p>
            <a:pPr lvl="0" indent="-330200">
              <a:lnSpc>
                <a:spcPct val="150000"/>
              </a:lnSpc>
              <a:buSzPts val="1600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With filtering &amp; linearization, can get ±3 degrees</a:t>
            </a:r>
          </a:p>
          <a:p>
            <a:pPr lvl="0" indent="-330200">
              <a:lnSpc>
                <a:spcPct val="150000"/>
              </a:lnSpc>
              <a:buSzPts val="1600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Good enough for Bendy SAO, not for sailing robot</a:t>
            </a:r>
            <a:endParaRPr sz="1800" b="0" dirty="0">
              <a:solidFill>
                <a:schemeClr val="lt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68" name="Google Shape;168;p22">
            <a:extLst>
              <a:ext uri="{FF2B5EF4-FFF2-40B4-BE49-F238E27FC236}">
                <a16:creationId xmlns:a16="http://schemas.microsoft.com/office/drawing/2014/main" id="{E1EDD337-B185-0380-2ED2-4A1EEDC3E81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FB4C787C-82C1-8484-C134-6E2E9BF0B9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51" r="47623" b="6710"/>
          <a:stretch>
            <a:fillRect/>
          </a:stretch>
        </p:blipFill>
        <p:spPr>
          <a:xfrm>
            <a:off x="3657601" y="17708"/>
            <a:ext cx="5486400" cy="512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85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8102704B-2B51-E6EC-9F34-B30BCDB8A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>
            <a:extLst>
              <a:ext uri="{FF2B5EF4-FFF2-40B4-BE49-F238E27FC236}">
                <a16:creationId xmlns:a16="http://schemas.microsoft.com/office/drawing/2014/main" id="{96C340BB-EDAF-6AAC-927A-24CEE4BBB3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67" y="279169"/>
            <a:ext cx="7916100" cy="12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0" dirty="0">
                <a:latin typeface="Roboto Black"/>
                <a:ea typeface="Roboto Black"/>
                <a:cs typeface="Roboto Black"/>
                <a:sym typeface="Roboto Black"/>
              </a:rPr>
              <a:t>A different approach</a:t>
            </a:r>
            <a:endParaRPr b="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7" name="Google Shape;167;p22">
            <a:extLst>
              <a:ext uri="{FF2B5EF4-FFF2-40B4-BE49-F238E27FC236}">
                <a16:creationId xmlns:a16="http://schemas.microsoft.com/office/drawing/2014/main" id="{7EE91A8E-1946-9A5B-B3EC-5F8E9D5AA1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5246" y="1376225"/>
            <a:ext cx="3662847" cy="38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Sinusoidal excitation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Each leg of the circuit functions as a variable high-pass filter. 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 can use a lock-in amplifier to filter most of the noise. </a:t>
            </a:r>
            <a:endParaRPr sz="1800" b="0" dirty="0">
              <a:solidFill>
                <a:schemeClr val="lt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68" name="Google Shape;168;p22">
            <a:extLst>
              <a:ext uri="{FF2B5EF4-FFF2-40B4-BE49-F238E27FC236}">
                <a16:creationId xmlns:a16="http://schemas.microsoft.com/office/drawing/2014/main" id="{6C5572B5-A358-F44D-7AAC-9253F70C8C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E230457-F0F1-901B-3908-3EC7D15FEA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6467"/>
          <a:stretch>
            <a:fillRect/>
          </a:stretch>
        </p:blipFill>
        <p:spPr>
          <a:xfrm>
            <a:off x="3803319" y="1239646"/>
            <a:ext cx="5340681" cy="390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8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947151EE-5B0F-E6C8-8A89-405AF02CC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>
            <a:extLst>
              <a:ext uri="{FF2B5EF4-FFF2-40B4-BE49-F238E27FC236}">
                <a16:creationId xmlns:a16="http://schemas.microsoft.com/office/drawing/2014/main" id="{7473E720-0116-0A13-2F24-7BA3A9D938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67" y="279169"/>
            <a:ext cx="7916100" cy="12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0" dirty="0">
                <a:latin typeface="Roboto Black"/>
                <a:ea typeface="Roboto Black"/>
                <a:cs typeface="Roboto Black"/>
                <a:sym typeface="Roboto Black"/>
              </a:rPr>
              <a:t>Review of Lock-in Amplifier</a:t>
            </a:r>
            <a:endParaRPr b="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Google Shape;167;p22">
                <a:extLst>
                  <a:ext uri="{FF2B5EF4-FFF2-40B4-BE49-F238E27FC236}">
                    <a16:creationId xmlns:a16="http://schemas.microsoft.com/office/drawing/2014/main" id="{1DE96355-DB37-E8C3-B83F-0960FAD9CA09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-5246" y="1376225"/>
                <a:ext cx="9117779" cy="3805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lvl="0" indent="-330200">
                  <a:lnSpc>
                    <a:spcPct val="150000"/>
                  </a:lnSpc>
                  <a:buSzPts val="1600"/>
                </a:pPr>
                <a:r>
                  <a:rPr lang="en-US" sz="1800" b="0" dirty="0">
                    <a:solidFill>
                      <a:schemeClr val="lt1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Multiplication of two sines</a:t>
                </a:r>
                <a:br>
                  <a:rPr lang="en-US" sz="1800" b="0" dirty="0">
                    <a:solidFill>
                      <a:schemeClr val="lt1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</a:b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Roboto Black" panose="02000000000000000000" pitchFamily="2" charset="0"/>
                        <a:cs typeface="Roboto Black" panose="02000000000000000000" pitchFamily="2" charset="0"/>
                      </a:rPr>
                      <m:t>𝐴𝑠𝑖𝑛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Roboto Black" panose="02000000000000000000" pitchFamily="2" charset="0"/>
                            <a:cs typeface="Roboto Black" panose="02000000000000000000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ea typeface="Roboto Black" panose="02000000000000000000" pitchFamily="2" charset="0"/>
                                <a:cs typeface="Roboto Black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Roboto Black" panose="02000000000000000000" pitchFamily="2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ea typeface="Roboto Black" panose="02000000000000000000" pitchFamily="2" charset="0"/>
                                <a:cs typeface="Roboto Black" panose="02000000000000000000" pitchFamily="2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Roboto Black" panose="02000000000000000000" pitchFamily="2" charset="0"/>
                            <a:cs typeface="Roboto Black" panose="02000000000000000000" pitchFamily="2" charset="0"/>
                          </a:rPr>
                          <m:t>𝑡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Roboto Black" panose="02000000000000000000" pitchFamily="2" charset="0"/>
                        <a:cs typeface="Roboto Black" panose="02000000000000000000" pitchFamily="2" charset="0"/>
                      </a:rPr>
                      <m:t>𝐵𝑠𝑖𝑛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Roboto Black" panose="02000000000000000000" pitchFamily="2" charset="0"/>
                            <a:cs typeface="Roboto Black" panose="02000000000000000000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ea typeface="Roboto Black" panose="02000000000000000000" pitchFamily="2" charset="0"/>
                                <a:cs typeface="Roboto Black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Roboto Black" panose="02000000000000000000" pitchFamily="2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ea typeface="Roboto Black" panose="02000000000000000000" pitchFamily="2" charset="0"/>
                                <a:cs typeface="Roboto Black" panose="02000000000000000000" pitchFamily="2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Roboto Black" panose="02000000000000000000" pitchFamily="2" charset="0"/>
                            <a:cs typeface="Roboto Black" panose="02000000000000000000" pitchFamily="2" charset="0"/>
                          </a:rPr>
                          <m:t>𝑡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Roboto Black" panose="02000000000000000000" pitchFamily="2" charset="0"/>
                        <a:cs typeface="Roboto Black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Roboto Black" panose="02000000000000000000" pitchFamily="2" charset="0"/>
                            <a:cs typeface="Roboto Black" panose="02000000000000000000" pitchFamily="2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Roboto Black" panose="02000000000000000000" pitchFamily="2" charset="0"/>
                            <a:cs typeface="Roboto Black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Roboto Black" panose="02000000000000000000" pitchFamily="2" charset="0"/>
                            <a:cs typeface="Roboto Black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Roboto Black" panose="02000000000000000000" pitchFamily="2" charset="0"/>
                        <a:cs typeface="Roboto Black" panose="02000000000000000000" pitchFamily="2" charset="0"/>
                      </a:rPr>
                      <m:t>𝐴𝐵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Roboto Black" panose="02000000000000000000" pitchFamily="2" charset="0"/>
                            <a:cs typeface="Roboto Black" panose="02000000000000000000" pitchFamily="2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Roboto Black" panose="02000000000000000000" pitchFamily="2" charset="0"/>
                            <a:cs typeface="Roboto Black" panose="02000000000000000000" pitchFamily="2" charset="0"/>
                          </a:rPr>
                          <m:t>𝑠𝑖𝑛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ea typeface="Roboto Black" panose="02000000000000000000" pitchFamily="2" charset="0"/>
                                <a:cs typeface="Roboto Black" panose="02000000000000000000" pitchFamily="2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Roboto Black" panose="02000000000000000000" pitchFamily="2" charset="0"/>
                                    <a:cs typeface="Roboto Black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 Black" panose="02000000000000000000" pitchFamily="2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Roboto Black" panose="02000000000000000000" pitchFamily="2" charset="0"/>
                                    <a:cs typeface="Roboto Black" panose="02000000000000000000" pitchFamily="2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800" b="0" i="1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ea typeface="Roboto Black" panose="02000000000000000000" pitchFamily="2" charset="0"/>
                                <a:cs typeface="Roboto Black" panose="02000000000000000000" pitchFamily="2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ea typeface="Roboto Black" panose="02000000000000000000" pitchFamily="2" charset="0"/>
                                <a:cs typeface="Roboto Black" panose="02000000000000000000" pitchFamily="2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b="0" i="1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Roboto Black" panose="02000000000000000000" pitchFamily="2" charset="0"/>
                                    <a:cs typeface="Roboto Black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 Black" panose="02000000000000000000" pitchFamily="2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 Black" panose="02000000000000000000" pitchFamily="2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b="0" i="1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ea typeface="Roboto Black" panose="02000000000000000000" pitchFamily="2" charset="0"/>
                                <a:cs typeface="Roboto Black" panose="02000000000000000000" pitchFamily="2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Roboto Black" panose="02000000000000000000" pitchFamily="2" charset="0"/>
                            <a:cs typeface="Roboto Black" panose="02000000000000000000" pitchFamily="2" charset="0"/>
                          </a:rPr>
                          <m:t>+</m:t>
                        </m:r>
                        <m:r>
                          <a:rPr lang="en-US" sz="1800" b="0" i="1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Roboto Black" panose="02000000000000000000" pitchFamily="2" charset="0"/>
                            <a:cs typeface="Roboto Black" panose="02000000000000000000" pitchFamily="2" charset="0"/>
                          </a:rPr>
                          <m:t>𝑠𝑖𝑛</m:t>
                        </m:r>
                        <m:d>
                          <m:dPr>
                            <m:ctrlPr>
                              <a:rPr lang="en-US" sz="1800" b="0" i="1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ea typeface="Roboto Black" panose="02000000000000000000" pitchFamily="2" charset="0"/>
                                <a:cs typeface="Roboto Black" panose="02000000000000000000" pitchFamily="2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Roboto Black" panose="02000000000000000000" pitchFamily="2" charset="0"/>
                                    <a:cs typeface="Roboto Black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 Black" panose="02000000000000000000" pitchFamily="2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Roboto Black" panose="02000000000000000000" pitchFamily="2" charset="0"/>
                                    <a:cs typeface="Roboto Black" panose="02000000000000000000" pitchFamily="2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800" b="0" i="1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ea typeface="Roboto Black" panose="02000000000000000000" pitchFamily="2" charset="0"/>
                                <a:cs typeface="Roboto Black" panose="02000000000000000000" pitchFamily="2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ea typeface="Roboto Black" panose="02000000000000000000" pitchFamily="2" charset="0"/>
                                <a:cs typeface="Roboto Black" panose="02000000000000000000" pitchFamily="2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0" i="1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Roboto Black" panose="02000000000000000000" pitchFamily="2" charset="0"/>
                                    <a:cs typeface="Roboto Black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 Black" panose="02000000000000000000" pitchFamily="2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oboto Black" panose="02000000000000000000" pitchFamily="2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b="0" i="1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ea typeface="Roboto Black" panose="02000000000000000000" pitchFamily="2" charset="0"/>
                                <a:cs typeface="Roboto Black" panose="02000000000000000000" pitchFamily="2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sz="1800" b="0" dirty="0">
                  <a:solidFill>
                    <a:schemeClr val="lt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endParaRPr>
              </a:p>
              <a:p>
                <a:pPr lvl="0" indent="-330200">
                  <a:lnSpc>
                    <a:spcPct val="150000"/>
                  </a:lnSpc>
                  <a:buSzPts val="1600"/>
                </a:pPr>
                <a:r>
                  <a:rPr lang="en-US" sz="1800" b="0" dirty="0">
                    <a:solidFill>
                      <a:schemeClr val="lt1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If both frequencies are equal, we get a component at twice the frequency and one at zero frequency</a:t>
                </a:r>
              </a:p>
              <a:p>
                <a:pPr lvl="0" indent="-330200">
                  <a:lnSpc>
                    <a:spcPct val="150000"/>
                  </a:lnSpc>
                  <a:buSzPts val="1600"/>
                </a:pPr>
                <a:r>
                  <a:rPr lang="en-US" sz="1800" b="0" dirty="0">
                    <a:solidFill>
                      <a:schemeClr val="lt1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Even the worst low pass filter (like time averaging) will produce a very narrow bandpass filter.</a:t>
                </a:r>
              </a:p>
              <a:p>
                <a:pPr lvl="0" indent="-330200">
                  <a:lnSpc>
                    <a:spcPct val="150000"/>
                  </a:lnSpc>
                  <a:buSzPts val="1600"/>
                </a:pPr>
                <a:endParaRPr lang="en-US" sz="1800" b="0" dirty="0">
                  <a:solidFill>
                    <a:schemeClr val="lt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endParaRPr>
              </a:p>
            </p:txBody>
          </p:sp>
        </mc:Choice>
        <mc:Fallback xmlns="">
          <p:sp>
            <p:nvSpPr>
              <p:cNvPr id="167" name="Google Shape;167;p22">
                <a:extLst>
                  <a:ext uri="{FF2B5EF4-FFF2-40B4-BE49-F238E27FC236}">
                    <a16:creationId xmlns:a16="http://schemas.microsoft.com/office/drawing/2014/main" id="{1DE96355-DB37-E8C3-B83F-0960FAD9CA0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5246" y="1376225"/>
                <a:ext cx="9117779" cy="3805500"/>
              </a:xfrm>
              <a:prstGeom prst="rect">
                <a:avLst/>
              </a:prstGeom>
              <a:blipFill>
                <a:blip r:embed="rId3"/>
                <a:stretch>
                  <a:fillRect r="-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Google Shape;168;p22">
            <a:extLst>
              <a:ext uri="{FF2B5EF4-FFF2-40B4-BE49-F238E27FC236}">
                <a16:creationId xmlns:a16="http://schemas.microsoft.com/office/drawing/2014/main" id="{5DA241E1-4431-ED43-7EAC-F22E04DD07C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068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3944E104-E878-A224-1DF2-127F018C7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>
            <a:extLst>
              <a:ext uri="{FF2B5EF4-FFF2-40B4-BE49-F238E27FC236}">
                <a16:creationId xmlns:a16="http://schemas.microsoft.com/office/drawing/2014/main" id="{9F8A59C9-FB5F-FA09-D9C6-D1E507CB5C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67" y="279169"/>
            <a:ext cx="7916100" cy="12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0" dirty="0">
                <a:latin typeface="Roboto Black"/>
                <a:ea typeface="Roboto Black"/>
                <a:cs typeface="Roboto Black"/>
                <a:sym typeface="Roboto Black"/>
              </a:rPr>
              <a:t>Quick Check with Saleae &amp; Jupyter</a:t>
            </a:r>
            <a:endParaRPr b="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8" name="Google Shape;168;p22">
            <a:extLst>
              <a:ext uri="{FF2B5EF4-FFF2-40B4-BE49-F238E27FC236}">
                <a16:creationId xmlns:a16="http://schemas.microsoft.com/office/drawing/2014/main" id="{F5D5B52E-F36E-FAEF-4916-B0B2FDCFDB6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C98E0E8-A11C-19D3-2260-CBCC404400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082" t="32059" r="13688" b="2658"/>
          <a:stretch>
            <a:fillRect/>
          </a:stretch>
        </p:blipFill>
        <p:spPr>
          <a:xfrm>
            <a:off x="31467" y="1506534"/>
            <a:ext cx="5598827" cy="3357797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03B979E-700E-9094-84AA-AFD0FEC407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492" t="29289" r="13852" b="3243"/>
          <a:stretch>
            <a:fillRect/>
          </a:stretch>
        </p:blipFill>
        <p:spPr>
          <a:xfrm>
            <a:off x="5630294" y="1506533"/>
            <a:ext cx="3447739" cy="33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80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C09DF351-641E-E310-1740-9CB642E3C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motor&#10;&#10;AI-generated content may be incorrect.">
            <a:extLst>
              <a:ext uri="{FF2B5EF4-FFF2-40B4-BE49-F238E27FC236}">
                <a16:creationId xmlns:a16="http://schemas.microsoft.com/office/drawing/2014/main" id="{1464D8BD-9420-A0E5-3DEA-EF5F93F7E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168" y="2253801"/>
            <a:ext cx="4795366" cy="2889700"/>
          </a:xfrm>
          <a:prstGeom prst="rect">
            <a:avLst/>
          </a:prstGeom>
        </p:spPr>
      </p:pic>
      <p:sp>
        <p:nvSpPr>
          <p:cNvPr id="166" name="Google Shape;166;p22">
            <a:extLst>
              <a:ext uri="{FF2B5EF4-FFF2-40B4-BE49-F238E27FC236}">
                <a16:creationId xmlns:a16="http://schemas.microsoft.com/office/drawing/2014/main" id="{3DA3FBE7-4329-C1DF-E0C3-231DC91108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67" y="279169"/>
            <a:ext cx="7916100" cy="12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0" dirty="0">
                <a:latin typeface="Roboto Black"/>
                <a:ea typeface="Roboto Black"/>
                <a:cs typeface="Roboto Black"/>
                <a:sym typeface="Roboto Black"/>
              </a:rPr>
              <a:t>Sources of Non-Linearity</a:t>
            </a:r>
            <a:endParaRPr b="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7" name="Google Shape;167;p22">
            <a:extLst>
              <a:ext uri="{FF2B5EF4-FFF2-40B4-BE49-F238E27FC236}">
                <a16:creationId xmlns:a16="http://schemas.microsoft.com/office/drawing/2014/main" id="{2511D9E0-56CF-9BB4-0F4C-3687B7946E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5246" y="1376225"/>
            <a:ext cx="9117779" cy="38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indent="-330200">
              <a:lnSpc>
                <a:spcPct val="150000"/>
              </a:lnSpc>
              <a:buSzPts val="1600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Capacitive coupling to nearby metal</a:t>
            </a:r>
          </a:p>
          <a:p>
            <a:pPr lvl="1" indent="-330200">
              <a:lnSpc>
                <a:spcPct val="150000"/>
              </a:lnSpc>
              <a:buSzPts val="1600"/>
            </a:pPr>
            <a:r>
              <a:rPr lang="en-US" sz="180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Probably not – experiments with adding &amp; subtracting parts didn’t change behavior</a:t>
            </a:r>
          </a:p>
          <a:p>
            <a:pPr indent="-330200">
              <a:lnSpc>
                <a:spcPct val="150000"/>
              </a:lnSpc>
              <a:buSzPts val="1600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The four legs of the circuit influence each other</a:t>
            </a:r>
          </a:p>
          <a:p>
            <a:pPr lvl="1" indent="-330200">
              <a:lnSpc>
                <a:spcPct val="150000"/>
              </a:lnSpc>
              <a:buSzPts val="1600"/>
            </a:pPr>
            <a:r>
              <a:rPr lang="en-US" sz="180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Confirmed by disconnecting legs</a:t>
            </a:r>
            <a:endParaRPr lang="en-US" sz="1800" b="0" dirty="0">
              <a:solidFill>
                <a:schemeClr val="lt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68" name="Google Shape;168;p22">
            <a:extLst>
              <a:ext uri="{FF2B5EF4-FFF2-40B4-BE49-F238E27FC236}">
                <a16:creationId xmlns:a16="http://schemas.microsoft.com/office/drawing/2014/main" id="{7DEFC1F2-438C-EFFB-BBB4-F985A6F76B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317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>
          <a:extLst>
            <a:ext uri="{FF2B5EF4-FFF2-40B4-BE49-F238E27FC236}">
              <a16:creationId xmlns:a16="http://schemas.microsoft.com/office/drawing/2014/main" id="{7FEC4125-B08B-6BEB-A8EC-01D6DA212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>
            <a:extLst>
              <a:ext uri="{FF2B5EF4-FFF2-40B4-BE49-F238E27FC236}">
                <a16:creationId xmlns:a16="http://schemas.microsoft.com/office/drawing/2014/main" id="{250619EC-D769-2567-E861-138A49FD1B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65" y="273455"/>
            <a:ext cx="7916100" cy="12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0" dirty="0">
                <a:latin typeface="Roboto Black"/>
                <a:ea typeface="Roboto Black"/>
                <a:cs typeface="Roboto Black"/>
                <a:sym typeface="Roboto Black"/>
              </a:rPr>
              <a:t>Conclusion</a:t>
            </a:r>
            <a:endParaRPr b="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4" name="Google Shape;124;p18">
            <a:extLst>
              <a:ext uri="{FF2B5EF4-FFF2-40B4-BE49-F238E27FC236}">
                <a16:creationId xmlns:a16="http://schemas.microsoft.com/office/drawing/2014/main" id="{4894112B-AD95-4FD6-7986-5C251EFF63D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7" name="Picture 6" descr="A green toy with a face on it&#10;&#10;AI-generated content may be incorrect.">
            <a:extLst>
              <a:ext uri="{FF2B5EF4-FFF2-40B4-BE49-F238E27FC236}">
                <a16:creationId xmlns:a16="http://schemas.microsoft.com/office/drawing/2014/main" id="{C0A4F332-E5AB-87F6-4FCF-907A5FDF1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4" y="1253071"/>
            <a:ext cx="5170007" cy="3890430"/>
          </a:xfrm>
          <a:prstGeom prst="rect">
            <a:avLst/>
          </a:prstGeom>
        </p:spPr>
      </p:pic>
      <p:pic>
        <p:nvPicPr>
          <p:cNvPr id="376" name="Google Shape;376;p41">
            <a:extLst>
              <a:ext uri="{FF2B5EF4-FFF2-40B4-BE49-F238E27FC236}">
                <a16:creationId xmlns:a16="http://schemas.microsoft.com/office/drawing/2014/main" id="{519F67B7-33AF-696D-E277-BBB5401FC7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0764" t="30223" r="25190" b="20470"/>
          <a:stretch>
            <a:fillRect/>
          </a:stretch>
        </p:blipFill>
        <p:spPr>
          <a:xfrm>
            <a:off x="5456420" y="1"/>
            <a:ext cx="36875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60CF62-350F-CB49-D352-93116D268395}"/>
              </a:ext>
            </a:extLst>
          </p:cNvPr>
          <p:cNvSpPr txBox="1"/>
          <p:nvPr/>
        </p:nvSpPr>
        <p:spPr>
          <a:xfrm>
            <a:off x="172387" y="1416570"/>
            <a:ext cx="258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Bendy SAO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F4E17-9542-4877-F6A7-6658566C544D}"/>
              </a:ext>
            </a:extLst>
          </p:cNvPr>
          <p:cNvSpPr txBox="1"/>
          <p:nvPr/>
        </p:nvSpPr>
        <p:spPr>
          <a:xfrm>
            <a:off x="5456420" y="163650"/>
            <a:ext cx="2585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Robot Sailboat</a:t>
            </a:r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7E6E7D67-1AD0-6F7A-DC2A-2906F2930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87907" y="1416570"/>
            <a:ext cx="914400" cy="914400"/>
          </a:xfrm>
          <a:prstGeom prst="rect">
            <a:avLst/>
          </a:prstGeom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AC8DABAB-0062-53E4-EA40-9D8B7CDCCDB6}"/>
              </a:ext>
            </a:extLst>
          </p:cNvPr>
          <p:cNvSpPr/>
          <p:nvPr/>
        </p:nvSpPr>
        <p:spPr>
          <a:xfrm>
            <a:off x="5562053" y="1180233"/>
            <a:ext cx="966866" cy="914400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20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63A3F8FE-9EDE-52AC-F236-98E341D73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>
            <a:extLst>
              <a:ext uri="{FF2B5EF4-FFF2-40B4-BE49-F238E27FC236}">
                <a16:creationId xmlns:a16="http://schemas.microsoft.com/office/drawing/2014/main" id="{307F6B6E-C9A8-05EE-98E9-2BAAB7AA45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67" y="279169"/>
            <a:ext cx="7916100" cy="12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0" dirty="0">
                <a:latin typeface="Roboto Black"/>
                <a:ea typeface="Roboto Black"/>
                <a:cs typeface="Roboto Black"/>
                <a:sym typeface="Roboto Black"/>
              </a:rPr>
              <a:t>Future Work</a:t>
            </a:r>
            <a:endParaRPr b="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7" name="Google Shape;167;p22">
            <a:extLst>
              <a:ext uri="{FF2B5EF4-FFF2-40B4-BE49-F238E27FC236}">
                <a16:creationId xmlns:a16="http://schemas.microsoft.com/office/drawing/2014/main" id="{7F9FB290-3678-2EB3-36C5-D998378812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5246" y="1376225"/>
            <a:ext cx="9117779" cy="38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indent="-330200">
              <a:lnSpc>
                <a:spcPct val="150000"/>
              </a:lnSpc>
              <a:buSzPts val="1600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Experiment with different size rotors</a:t>
            </a:r>
          </a:p>
          <a:p>
            <a:pPr lvl="0" indent="-330200">
              <a:lnSpc>
                <a:spcPct val="150000"/>
              </a:lnSpc>
              <a:buSzPts val="1600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Experiment with different rotor arrangements</a:t>
            </a:r>
          </a:p>
          <a:p>
            <a:pPr lvl="0" indent="-330200">
              <a:lnSpc>
                <a:spcPct val="150000"/>
              </a:lnSpc>
              <a:buSzPts val="1600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Write a library for sinusoidal excitation </a:t>
            </a:r>
          </a:p>
          <a:p>
            <a:pPr lvl="0" indent="-330200">
              <a:lnSpc>
                <a:spcPct val="150000"/>
              </a:lnSpc>
              <a:buSzPts val="1600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Figure out how to deal with calibration for </a:t>
            </a:r>
            <a:r>
              <a:rPr lang="en-US" sz="1800" b="0" dirty="0" err="1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QTouch</a:t>
            </a:r>
            <a:endParaRPr lang="en-US" sz="1800" b="0" dirty="0">
              <a:solidFill>
                <a:schemeClr val="lt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68" name="Google Shape;168;p22">
            <a:extLst>
              <a:ext uri="{FF2B5EF4-FFF2-40B4-BE49-F238E27FC236}">
                <a16:creationId xmlns:a16="http://schemas.microsoft.com/office/drawing/2014/main" id="{623DE54B-EB7E-8B7B-3306-F906C6EB052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125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>
          <a:extLst>
            <a:ext uri="{FF2B5EF4-FFF2-40B4-BE49-F238E27FC236}">
              <a16:creationId xmlns:a16="http://schemas.microsoft.com/office/drawing/2014/main" id="{5EFACAF1-4257-C180-FD3B-3482B054B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>
            <a:extLst>
              <a:ext uri="{FF2B5EF4-FFF2-40B4-BE49-F238E27FC236}">
                <a16:creationId xmlns:a16="http://schemas.microsoft.com/office/drawing/2014/main" id="{17081264-2BE2-8740-548C-A4F215D89F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65" y="273455"/>
            <a:ext cx="7916100" cy="12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0" dirty="0">
                <a:latin typeface="Roboto Black"/>
                <a:ea typeface="Roboto Black"/>
                <a:cs typeface="Roboto Black"/>
                <a:sym typeface="Roboto Black"/>
              </a:rPr>
              <a:t>Motivation</a:t>
            </a:r>
            <a:endParaRPr b="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4" name="Google Shape;124;p18">
            <a:extLst>
              <a:ext uri="{FF2B5EF4-FFF2-40B4-BE49-F238E27FC236}">
                <a16:creationId xmlns:a16="http://schemas.microsoft.com/office/drawing/2014/main" id="{0F9871CB-FBAD-FF6B-A190-440208C932C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" name="Picture 6" descr="A green toy with a face on it&#10;&#10;AI-generated content may be incorrect.">
            <a:extLst>
              <a:ext uri="{FF2B5EF4-FFF2-40B4-BE49-F238E27FC236}">
                <a16:creationId xmlns:a16="http://schemas.microsoft.com/office/drawing/2014/main" id="{A32E980D-C113-F25D-B2DC-3A637611C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4" y="1253071"/>
            <a:ext cx="5170007" cy="3890430"/>
          </a:xfrm>
          <a:prstGeom prst="rect">
            <a:avLst/>
          </a:prstGeom>
        </p:spPr>
      </p:pic>
      <p:pic>
        <p:nvPicPr>
          <p:cNvPr id="376" name="Google Shape;376;p41"/>
          <p:cNvPicPr preferRelativeResize="0"/>
          <p:nvPr/>
        </p:nvPicPr>
        <p:blipFill rotWithShape="1">
          <a:blip r:embed="rId4">
            <a:alphaModFix/>
          </a:blip>
          <a:srcRect l="50764" t="30223" r="25190" b="20470"/>
          <a:stretch>
            <a:fillRect/>
          </a:stretch>
        </p:blipFill>
        <p:spPr>
          <a:xfrm>
            <a:off x="5456420" y="1"/>
            <a:ext cx="36875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E0F03F-A208-EDE6-4AB5-78BA0496948D}"/>
              </a:ext>
            </a:extLst>
          </p:cNvPr>
          <p:cNvSpPr txBox="1"/>
          <p:nvPr/>
        </p:nvSpPr>
        <p:spPr>
          <a:xfrm>
            <a:off x="172387" y="1416570"/>
            <a:ext cx="258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Bendy SAO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E322D-2F7B-F764-02CE-8D37FBD4EBFA}"/>
              </a:ext>
            </a:extLst>
          </p:cNvPr>
          <p:cNvSpPr txBox="1"/>
          <p:nvPr/>
        </p:nvSpPr>
        <p:spPr>
          <a:xfrm>
            <a:off x="5456420" y="163650"/>
            <a:ext cx="2585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Robot Sailboat</a:t>
            </a:r>
          </a:p>
        </p:txBody>
      </p:sp>
    </p:spTree>
    <p:extLst>
      <p:ext uri="{BB962C8B-B14F-4D97-AF65-F5344CB8AC3E}">
        <p14:creationId xmlns:p14="http://schemas.microsoft.com/office/powerpoint/2010/main" val="2991545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8C166A-0244-6C95-FFBE-6151D7F97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899" y="1502100"/>
            <a:ext cx="7892611" cy="3641399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</a:pPr>
            <a:r>
              <a:rPr lang="en-US" sz="2200" dirty="0" err="1"/>
              <a:t>QTouch</a:t>
            </a:r>
            <a:r>
              <a:rPr lang="en-US" sz="2200" dirty="0"/>
              <a:t> App Note </a:t>
            </a:r>
            <a:r>
              <a:rPr lang="en-US" sz="2200" dirty="0">
                <a:hlinkClick r:id="rId2"/>
              </a:rPr>
              <a:t>https://www.mouser.com/pdfDocs/QTouch_QTAN0079.pdf</a:t>
            </a:r>
            <a:endParaRPr lang="en-US" sz="2200" dirty="0"/>
          </a:p>
          <a:p>
            <a:pPr>
              <a:spcAft>
                <a:spcPts val="1200"/>
              </a:spcAft>
            </a:pPr>
            <a:r>
              <a:rPr lang="en-US" sz="2200" dirty="0" err="1"/>
              <a:t>QTouch</a:t>
            </a:r>
            <a:r>
              <a:rPr lang="en-US" sz="2200" dirty="0"/>
              <a:t> Layout Guide </a:t>
            </a:r>
            <a:r>
              <a:rPr lang="en-US" sz="2200" dirty="0">
                <a:hlinkClick r:id="rId3"/>
              </a:rPr>
              <a:t>https://www.microchip.com/content/dam/mchp/documents/OTH/ApplicationNotes/ApplicationNotes/Atmel-42094-QTouch-Schematic-and-Layout-Checklist_ApplicationNote_AT02259.pdf</a:t>
            </a:r>
            <a:endParaRPr lang="en-US" sz="2200" dirty="0"/>
          </a:p>
          <a:p>
            <a:pPr>
              <a:spcAft>
                <a:spcPts val="1200"/>
              </a:spcAft>
            </a:pPr>
            <a:r>
              <a:rPr lang="en-US" sz="2200" dirty="0"/>
              <a:t>Capacitor Impedance Calculator </a:t>
            </a:r>
            <a:r>
              <a:rPr lang="en-US" sz="2200" dirty="0">
                <a:hlinkClick r:id="rId4"/>
              </a:rPr>
              <a:t>https://www.allaboutcircuits.com/tools/capacitor-impedance-calculator/</a:t>
            </a:r>
            <a:endParaRPr lang="en-US" sz="2200" dirty="0"/>
          </a:p>
          <a:p>
            <a:pPr>
              <a:spcAft>
                <a:spcPts val="1200"/>
              </a:spcAft>
            </a:pPr>
            <a:r>
              <a:rPr lang="en-US" sz="2200" dirty="0"/>
              <a:t>Capacitance Calculator </a:t>
            </a:r>
            <a:r>
              <a:rPr lang="en-US" sz="2200" dirty="0">
                <a:hlinkClick r:id="rId5"/>
              </a:rPr>
              <a:t>https://www.omnicalculator.com/physics/capacitance</a:t>
            </a:r>
            <a:endParaRPr lang="en-US" sz="2200" dirty="0"/>
          </a:p>
          <a:p>
            <a:pPr>
              <a:spcAft>
                <a:spcPts val="1200"/>
              </a:spcAft>
            </a:pPr>
            <a:r>
              <a:rPr lang="en-US" sz="2200" dirty="0"/>
              <a:t>Modifying Arduino IDE Serial Plotter </a:t>
            </a:r>
            <a:r>
              <a:rPr lang="en-US" sz="2200" dirty="0">
                <a:hlinkClick r:id="rId6"/>
              </a:rPr>
              <a:t>https://github.com/arduino/arduino-ide/issues/803#issuecomment-1338149431</a:t>
            </a:r>
            <a:endParaRPr lang="en-US" sz="2200" dirty="0"/>
          </a:p>
          <a:p>
            <a:pPr>
              <a:spcAft>
                <a:spcPts val="1200"/>
              </a:spcAft>
            </a:pPr>
            <a:r>
              <a:rPr lang="en-US" sz="2200" dirty="0"/>
              <a:t>Basic Capacitive Position Library </a:t>
            </a:r>
            <a:r>
              <a:rPr lang="en-US" sz="2200" dirty="0">
                <a:hlinkClick r:id="rId7"/>
              </a:rPr>
              <a:t>https://github.com/logos-electromechanical/CapPosnBasic</a:t>
            </a:r>
            <a:endParaRPr lang="en-US" sz="2200" dirty="0"/>
          </a:p>
          <a:p>
            <a:pPr>
              <a:spcAft>
                <a:spcPts val="1200"/>
              </a:spcAft>
            </a:pPr>
            <a:r>
              <a:rPr lang="en-US" sz="2200" dirty="0" err="1"/>
              <a:t>Hackaday</a:t>
            </a:r>
            <a:r>
              <a:rPr lang="en-US" sz="2200" dirty="0"/>
              <a:t> IO page </a:t>
            </a:r>
            <a:r>
              <a:rPr lang="en-US" sz="2200" dirty="0">
                <a:hlinkClick r:id="rId8"/>
              </a:rPr>
              <a:t>https://hackaday.io/project/203347-capacity-for-position</a:t>
            </a:r>
            <a:endParaRPr lang="en-US" sz="220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299BC5-AAB4-3CF6-2724-30CBA28E07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145698-44A7-420D-2ED1-1C0494E5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References &amp; Resources</a:t>
            </a:r>
          </a:p>
        </p:txBody>
      </p:sp>
    </p:spTree>
    <p:extLst>
      <p:ext uri="{BB962C8B-B14F-4D97-AF65-F5344CB8AC3E}">
        <p14:creationId xmlns:p14="http://schemas.microsoft.com/office/powerpoint/2010/main" val="1897547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7"/>
          <p:cNvSpPr txBox="1">
            <a:spLocks noGrp="1"/>
          </p:cNvSpPr>
          <p:nvPr>
            <p:ph type="body" idx="1"/>
          </p:nvPr>
        </p:nvSpPr>
        <p:spPr>
          <a:xfrm>
            <a:off x="295525" y="1628650"/>
            <a:ext cx="7414200" cy="3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2"/>
                </a:solidFill>
              </a:rPr>
              <a:t>piercenichols@gmail.com</a:t>
            </a:r>
            <a:endParaRPr sz="18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2"/>
                </a:solidFill>
              </a:rPr>
              <a:t>Mastodon: @nocleverhandle@social.seattle.wa.</a:t>
            </a:r>
            <a:r>
              <a:rPr lang="en" sz="1800">
                <a:solidFill>
                  <a:schemeClr val="bg2"/>
                </a:solidFill>
              </a:rPr>
              <a:t>us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2"/>
                </a:solidFill>
              </a:rPr>
              <a:t>BlueSky</a:t>
            </a:r>
            <a:r>
              <a:rPr lang="en" sz="1800" dirty="0">
                <a:solidFill>
                  <a:schemeClr val="bg2"/>
                </a:solidFill>
              </a:rPr>
              <a:t>: @nocleverhandle.bsky.social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" sz="18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2"/>
                </a:solidFill>
              </a:rPr>
              <a:t>And I am currently looking for work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" sz="1800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/>
          </a:p>
        </p:txBody>
      </p:sp>
      <p:sp>
        <p:nvSpPr>
          <p:cNvPr id="426" name="Google Shape;426;p4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427" name="Google Shape;427;p47"/>
          <p:cNvSpPr txBox="1">
            <a:spLocks noGrp="1"/>
          </p:cNvSpPr>
          <p:nvPr>
            <p:ph type="title"/>
          </p:nvPr>
        </p:nvSpPr>
        <p:spPr>
          <a:xfrm>
            <a:off x="395700" y="99900"/>
            <a:ext cx="5848800" cy="13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Q</a:t>
            </a:r>
            <a:r>
              <a:rPr lang="en" sz="3100"/>
              <a:t>UESTIONS</a:t>
            </a:r>
            <a:r>
              <a:rPr lang="en" sz="3800"/>
              <a:t>?</a:t>
            </a:r>
            <a:endParaRPr sz="3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54065" y="273455"/>
            <a:ext cx="7916100" cy="12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0" dirty="0">
                <a:latin typeface="Roboto Black"/>
                <a:ea typeface="Roboto Black"/>
                <a:cs typeface="Roboto Black"/>
                <a:sym typeface="Roboto Black"/>
              </a:rPr>
              <a:t>What can we buy?</a:t>
            </a:r>
            <a:endParaRPr b="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0" y="1777209"/>
            <a:ext cx="5902304" cy="30928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5551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84"/>
              <a:buChar char="▶"/>
            </a:pPr>
            <a:r>
              <a:rPr lang="en-US" sz="2000" dirty="0"/>
              <a:t>Environmentally Sealed Rotary Position Sensors are Expensive</a:t>
            </a:r>
          </a:p>
          <a:p>
            <a:pPr marL="457200" lvl="0" indent="-335551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84"/>
              <a:buChar char="▶"/>
            </a:pPr>
            <a:r>
              <a:rPr lang="en-US" sz="2000" dirty="0"/>
              <a:t>~$100/sensor for on-axis</a:t>
            </a:r>
          </a:p>
          <a:p>
            <a:pPr lvl="1" indent="-335551">
              <a:lnSpc>
                <a:spcPct val="140000"/>
              </a:lnSpc>
              <a:buSzPts val="1684"/>
              <a:buChar char="▶"/>
            </a:pPr>
            <a:r>
              <a:rPr lang="en-US" sz="2000" dirty="0"/>
              <a:t>Rotational axis is prime real estate</a:t>
            </a:r>
          </a:p>
          <a:p>
            <a:pPr marL="457200" lvl="0" indent="-335551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84"/>
              <a:buChar char="▶"/>
            </a:pPr>
            <a:r>
              <a:rPr lang="en-US" sz="2000" dirty="0"/>
              <a:t>~$1000/sensor for off-axis</a:t>
            </a:r>
          </a:p>
          <a:p>
            <a:pPr marL="457200" lvl="0" indent="-335551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84"/>
              <a:buChar char="▶"/>
            </a:pPr>
            <a:r>
              <a:rPr lang="en-US" sz="2000" dirty="0"/>
              <a:t>All non-starters for things like Bendy SAO</a:t>
            </a:r>
            <a:endParaRPr sz="2000" dirty="0"/>
          </a:p>
        </p:txBody>
      </p:sp>
      <p:pic>
        <p:nvPicPr>
          <p:cNvPr id="3" name="Picture 2" descr="A close-up of a metal device&#10;&#10;AI-generated content may be incorrect.">
            <a:extLst>
              <a:ext uri="{FF2B5EF4-FFF2-40B4-BE49-F238E27FC236}">
                <a16:creationId xmlns:a16="http://schemas.microsoft.com/office/drawing/2014/main" id="{107C9F0C-A946-3BCF-628A-FEFB6DA20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69" y="70455"/>
            <a:ext cx="3176864" cy="2537410"/>
          </a:xfrm>
          <a:prstGeom prst="rect">
            <a:avLst/>
          </a:prstGeom>
        </p:spPr>
      </p:pic>
      <p:pic>
        <p:nvPicPr>
          <p:cNvPr id="5" name="Picture 4" descr="A close-up of a circular device&#10;&#10;AI-generated content may be incorrect.">
            <a:extLst>
              <a:ext uri="{FF2B5EF4-FFF2-40B4-BE49-F238E27FC236}">
                <a16:creationId xmlns:a16="http://schemas.microsoft.com/office/drawing/2014/main" id="{B2490427-33B8-C760-B4DE-29C9A5146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590" y="2607865"/>
            <a:ext cx="3174643" cy="25356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31467" y="279169"/>
            <a:ext cx="7916100" cy="12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0" dirty="0">
                <a:latin typeface="Roboto Black"/>
                <a:ea typeface="Roboto Black"/>
                <a:cs typeface="Roboto Black"/>
                <a:sym typeface="Roboto Black"/>
              </a:rPr>
              <a:t>What About Capacitance?</a:t>
            </a:r>
            <a:endParaRPr b="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-5247" y="1376225"/>
            <a:ext cx="9117779" cy="38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20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Capacitive touch hardware built into most microcontrollers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20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Sensors are just PCBs, so we can do whatever we want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20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It should work for linear position as well</a:t>
            </a:r>
          </a:p>
        </p:txBody>
      </p:sp>
      <p:sp>
        <p:nvSpPr>
          <p:cNvPr id="168" name="Google Shape;168;p2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1EB4A38C-38DD-81EA-79C9-C4A364B48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>
            <a:extLst>
              <a:ext uri="{FF2B5EF4-FFF2-40B4-BE49-F238E27FC236}">
                <a16:creationId xmlns:a16="http://schemas.microsoft.com/office/drawing/2014/main" id="{7BD95DC2-4734-E2AD-E4D9-620E542DCF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67" y="279169"/>
            <a:ext cx="7916100" cy="12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0" dirty="0">
                <a:latin typeface="Roboto Black"/>
                <a:ea typeface="Roboto Black"/>
                <a:cs typeface="Roboto Black"/>
                <a:sym typeface="Roboto Black"/>
              </a:rPr>
              <a:t>First Try</a:t>
            </a:r>
            <a:endParaRPr b="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7" name="Google Shape;167;p22">
            <a:extLst>
              <a:ext uri="{FF2B5EF4-FFF2-40B4-BE49-F238E27FC236}">
                <a16:creationId xmlns:a16="http://schemas.microsoft.com/office/drawing/2014/main" id="{26DE9D31-120F-A33F-3A1F-D381BA397E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5247" y="1376225"/>
            <a:ext cx="4749633" cy="38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ESP32 dev board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Adafruit touch library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Four pads in pairs set at 90 degrees (sin and cos)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Stepper mounted for test/evaluation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Doesn’t really work…</a:t>
            </a:r>
            <a:endParaRPr sz="1800" b="0" dirty="0">
              <a:solidFill>
                <a:schemeClr val="lt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68" name="Google Shape;168;p22">
            <a:extLst>
              <a:ext uri="{FF2B5EF4-FFF2-40B4-BE49-F238E27FC236}">
                <a16:creationId xmlns:a16="http://schemas.microsoft.com/office/drawing/2014/main" id="{DB756105-979E-06BC-3DC5-843CD664E5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Picture 2" descr="A green circuit board with a round hole&#10;&#10;AI-generated content may be incorrect.">
            <a:extLst>
              <a:ext uri="{FF2B5EF4-FFF2-40B4-BE49-F238E27FC236}">
                <a16:creationId xmlns:a16="http://schemas.microsoft.com/office/drawing/2014/main" id="{7CF080CC-5E17-A600-2053-37C325A309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113" t="19281" r="5669" b="19836"/>
          <a:stretch>
            <a:fillRect/>
          </a:stretch>
        </p:blipFill>
        <p:spPr>
          <a:xfrm>
            <a:off x="4681048" y="182303"/>
            <a:ext cx="4431485" cy="489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9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1A415826-0460-EF86-CA1D-A6594D912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>
            <a:extLst>
              <a:ext uri="{FF2B5EF4-FFF2-40B4-BE49-F238E27FC236}">
                <a16:creationId xmlns:a16="http://schemas.microsoft.com/office/drawing/2014/main" id="{65ACE6C1-4FC2-7636-42C6-C420F84C71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67" y="279169"/>
            <a:ext cx="7916100" cy="12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0" dirty="0">
                <a:latin typeface="Roboto Black"/>
                <a:ea typeface="Roboto Black"/>
                <a:cs typeface="Roboto Black"/>
                <a:sym typeface="Roboto Black"/>
              </a:rPr>
              <a:t>Microchip QTouch</a:t>
            </a:r>
            <a:endParaRPr b="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7" name="Google Shape;167;p22">
            <a:extLst>
              <a:ext uri="{FF2B5EF4-FFF2-40B4-BE49-F238E27FC236}">
                <a16:creationId xmlns:a16="http://schemas.microsoft.com/office/drawing/2014/main" id="{24202F06-AAFB-51FB-F54E-83427B4BD9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5247" y="1376225"/>
            <a:ext cx="4505307" cy="38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Adafruit Feather M0 board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 err="1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QTouch</a:t>
            </a: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library 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Two-layer mutual inductance rotor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Stepper mounted for test/evaluation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Defeated by auto-calibration</a:t>
            </a:r>
            <a:endParaRPr sz="1800" b="0" dirty="0">
              <a:solidFill>
                <a:schemeClr val="lt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68" name="Google Shape;168;p22">
            <a:extLst>
              <a:ext uri="{FF2B5EF4-FFF2-40B4-BE49-F238E27FC236}">
                <a16:creationId xmlns:a16="http://schemas.microsoft.com/office/drawing/2014/main" id="{1781861A-2124-6CDF-F460-85AF6E572C3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" name="Picture 3" descr="A green circuit board with wires and a round object&#10;&#10;AI-generated content may be incorrect.">
            <a:extLst>
              <a:ext uri="{FF2B5EF4-FFF2-40B4-BE49-F238E27FC236}">
                <a16:creationId xmlns:a16="http://schemas.microsoft.com/office/drawing/2014/main" id="{6B42D701-5463-3353-A23E-895EC06120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168" t="12386" r="15007" b="5428"/>
          <a:stretch>
            <a:fillRect/>
          </a:stretch>
        </p:blipFill>
        <p:spPr>
          <a:xfrm>
            <a:off x="4500060" y="1251679"/>
            <a:ext cx="4643939" cy="389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3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4CE72D97-0919-C3CF-A904-1DF528772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>
            <a:extLst>
              <a:ext uri="{FF2B5EF4-FFF2-40B4-BE49-F238E27FC236}">
                <a16:creationId xmlns:a16="http://schemas.microsoft.com/office/drawing/2014/main" id="{53812542-67F2-7A79-3707-0E5A664887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67" y="279169"/>
            <a:ext cx="7916100" cy="12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0" dirty="0">
                <a:latin typeface="Roboto Black"/>
                <a:ea typeface="Roboto Black"/>
                <a:cs typeface="Roboto Black"/>
                <a:sym typeface="Roboto Black"/>
              </a:rPr>
              <a:t>Something a little different</a:t>
            </a:r>
            <a:endParaRPr b="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7" name="Google Shape;167;p22">
            <a:extLst>
              <a:ext uri="{FF2B5EF4-FFF2-40B4-BE49-F238E27FC236}">
                <a16:creationId xmlns:a16="http://schemas.microsoft.com/office/drawing/2014/main" id="{47C6E88F-202B-CF44-58E6-F285AEC729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5247" y="1376225"/>
            <a:ext cx="5091627" cy="38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Adafruit Feather M0 board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Outer drive ring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1800" b="0" dirty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Two split inner sense rings, rotated 90 degrees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endParaRPr sz="1800" b="0" dirty="0">
              <a:solidFill>
                <a:schemeClr val="lt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68" name="Google Shape;168;p22">
            <a:extLst>
              <a:ext uri="{FF2B5EF4-FFF2-40B4-BE49-F238E27FC236}">
                <a16:creationId xmlns:a16="http://schemas.microsoft.com/office/drawing/2014/main" id="{20A81D22-D922-12CE-6962-FD8FAA7146A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6" name="Picture 5" descr="A green circular object with a small round object on a wooden surface&#10;&#10;AI-generated content may be incorrect.">
            <a:extLst>
              <a:ext uri="{FF2B5EF4-FFF2-40B4-BE49-F238E27FC236}">
                <a16:creationId xmlns:a16="http://schemas.microsoft.com/office/drawing/2014/main" id="{0F36C3B1-C351-46D1-CA98-7479C310C2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775" t="21858" r="18646" b="7177"/>
          <a:stretch>
            <a:fillRect/>
          </a:stretch>
        </p:blipFill>
        <p:spPr>
          <a:xfrm>
            <a:off x="6138472" y="7445"/>
            <a:ext cx="2974061" cy="51360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948F7A-17A4-2731-B312-3DDA3A59BDCD}"/>
              </a:ext>
            </a:extLst>
          </p:cNvPr>
          <p:cNvSpPr txBox="1"/>
          <p:nvPr/>
        </p:nvSpPr>
        <p:spPr>
          <a:xfrm>
            <a:off x="4999220" y="1864466"/>
            <a:ext cx="12741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Drive</a:t>
            </a:r>
            <a:br>
              <a:rPr lang="en-US" dirty="0"/>
            </a:br>
            <a:r>
              <a:rPr lang="en-US" dirty="0"/>
              <a:t>Sine A</a:t>
            </a:r>
          </a:p>
          <a:p>
            <a:r>
              <a:rPr lang="en-US" dirty="0"/>
              <a:t>Sine B</a:t>
            </a:r>
          </a:p>
          <a:p>
            <a:r>
              <a:rPr lang="en-US" dirty="0"/>
              <a:t>Cosine A</a:t>
            </a:r>
            <a:br>
              <a:rPr lang="en-US" dirty="0"/>
            </a:br>
            <a:r>
              <a:rPr lang="en-US" dirty="0"/>
              <a:t>Cosine B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0EF4BF-32BB-7031-2BFF-2FA97A4207E4}"/>
              </a:ext>
            </a:extLst>
          </p:cNvPr>
          <p:cNvCxnSpPr/>
          <p:nvPr/>
        </p:nvCxnSpPr>
        <p:spPr>
          <a:xfrm>
            <a:off x="5576341" y="2016177"/>
            <a:ext cx="15664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DB8A50-7FA9-A05A-167C-8C431ECF7D9C}"/>
              </a:ext>
            </a:extLst>
          </p:cNvPr>
          <p:cNvCxnSpPr>
            <a:cxnSpLocks/>
          </p:cNvCxnSpPr>
          <p:nvPr/>
        </p:nvCxnSpPr>
        <p:spPr>
          <a:xfrm flipV="1">
            <a:off x="5636302" y="2158585"/>
            <a:ext cx="1536491" cy="674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AB51A2-543B-8D97-FD5C-8F70B50DCDB9}"/>
              </a:ext>
            </a:extLst>
          </p:cNvPr>
          <p:cNvCxnSpPr>
            <a:cxnSpLocks/>
          </p:cNvCxnSpPr>
          <p:nvPr/>
        </p:nvCxnSpPr>
        <p:spPr>
          <a:xfrm flipV="1">
            <a:off x="5636302" y="2254656"/>
            <a:ext cx="2311265" cy="1945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9E891F-5D35-5249-B4B9-8DBD08E42CB0}"/>
              </a:ext>
            </a:extLst>
          </p:cNvPr>
          <p:cNvCxnSpPr/>
          <p:nvPr/>
        </p:nvCxnSpPr>
        <p:spPr>
          <a:xfrm flipV="1">
            <a:off x="5876144" y="2449241"/>
            <a:ext cx="1296649" cy="2265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2200DF-575C-A9A0-9E8E-0CA1922219C8}"/>
              </a:ext>
            </a:extLst>
          </p:cNvPr>
          <p:cNvCxnSpPr/>
          <p:nvPr/>
        </p:nvCxnSpPr>
        <p:spPr>
          <a:xfrm flipV="1">
            <a:off x="5861154" y="2818151"/>
            <a:ext cx="1764348" cy="59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CD07575-92E7-5542-BCED-2503F0E21286}"/>
              </a:ext>
            </a:extLst>
          </p:cNvPr>
          <p:cNvSpPr txBox="1"/>
          <p:nvPr/>
        </p:nvSpPr>
        <p:spPr>
          <a:xfrm>
            <a:off x="6524468" y="398872"/>
            <a:ext cx="1824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Rotor (half copper)</a:t>
            </a:r>
          </a:p>
        </p:txBody>
      </p:sp>
    </p:spTree>
    <p:extLst>
      <p:ext uri="{BB962C8B-B14F-4D97-AF65-F5344CB8AC3E}">
        <p14:creationId xmlns:p14="http://schemas.microsoft.com/office/powerpoint/2010/main" val="20413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13C61527-F6A0-688D-A91C-3A07B6C10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machine&#10;&#10;AI-generated content may be incorrect.">
            <a:extLst>
              <a:ext uri="{FF2B5EF4-FFF2-40B4-BE49-F238E27FC236}">
                <a16:creationId xmlns:a16="http://schemas.microsoft.com/office/drawing/2014/main" id="{B9E21C2A-AB2E-5918-C623-F60383556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561" y="800203"/>
            <a:ext cx="6890878" cy="4343297"/>
          </a:xfrm>
          <a:prstGeom prst="rect">
            <a:avLst/>
          </a:prstGeom>
        </p:spPr>
      </p:pic>
      <p:sp>
        <p:nvSpPr>
          <p:cNvPr id="166" name="Google Shape;166;p22">
            <a:extLst>
              <a:ext uri="{FF2B5EF4-FFF2-40B4-BE49-F238E27FC236}">
                <a16:creationId xmlns:a16="http://schemas.microsoft.com/office/drawing/2014/main" id="{F085E1A0-073D-F9B8-26CF-D1A2297244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7916100" cy="12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0" dirty="0">
                <a:latin typeface="Roboto Black"/>
                <a:ea typeface="Roboto Black"/>
                <a:cs typeface="Roboto Black"/>
                <a:sym typeface="Roboto Black"/>
              </a:rPr>
              <a:t>Equivalent Circuit</a:t>
            </a:r>
            <a:endParaRPr b="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8" name="Google Shape;168;p22">
            <a:extLst>
              <a:ext uri="{FF2B5EF4-FFF2-40B4-BE49-F238E27FC236}">
                <a16:creationId xmlns:a16="http://schemas.microsoft.com/office/drawing/2014/main" id="{91FA5036-E05F-9D39-7710-2797C89AFD7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4672B5-B22B-FA82-DFBC-50B199D72252}"/>
              </a:ext>
            </a:extLst>
          </p:cNvPr>
          <p:cNvCxnSpPr>
            <a:cxnSpLocks/>
          </p:cNvCxnSpPr>
          <p:nvPr/>
        </p:nvCxnSpPr>
        <p:spPr>
          <a:xfrm flipH="1" flipV="1">
            <a:off x="6018551" y="4069830"/>
            <a:ext cx="899410" cy="74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FF8D725-3E9C-A373-D928-DEE4365BE58B}"/>
              </a:ext>
            </a:extLst>
          </p:cNvPr>
          <p:cNvSpPr txBox="1"/>
          <p:nvPr/>
        </p:nvSpPr>
        <p:spPr>
          <a:xfrm>
            <a:off x="6917961" y="3874957"/>
            <a:ext cx="213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Internal impedance too low, uncertain</a:t>
            </a:r>
          </a:p>
        </p:txBody>
      </p:sp>
    </p:spTree>
    <p:extLst>
      <p:ext uri="{BB962C8B-B14F-4D97-AF65-F5344CB8AC3E}">
        <p14:creationId xmlns:p14="http://schemas.microsoft.com/office/powerpoint/2010/main" val="298084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3F69F8AD-9F9D-3C5A-BF87-BFCE0FACC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motor&#10;&#10;AI-generated content may be incorrect.">
            <a:extLst>
              <a:ext uri="{FF2B5EF4-FFF2-40B4-BE49-F238E27FC236}">
                <a16:creationId xmlns:a16="http://schemas.microsoft.com/office/drawing/2014/main" id="{D241FA19-E3E2-6C1C-E5B6-05DABA9BE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73" y="656730"/>
            <a:ext cx="7445653" cy="4486770"/>
          </a:xfrm>
          <a:prstGeom prst="rect">
            <a:avLst/>
          </a:prstGeom>
        </p:spPr>
      </p:pic>
      <p:sp>
        <p:nvSpPr>
          <p:cNvPr id="166" name="Google Shape;166;p22">
            <a:extLst>
              <a:ext uri="{FF2B5EF4-FFF2-40B4-BE49-F238E27FC236}">
                <a16:creationId xmlns:a16="http://schemas.microsoft.com/office/drawing/2014/main" id="{35347242-99AC-2436-F172-EE338CBD87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67" y="279169"/>
            <a:ext cx="7916100" cy="12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0" dirty="0">
                <a:latin typeface="Roboto Black"/>
                <a:ea typeface="Roboto Black"/>
                <a:cs typeface="Roboto Black"/>
                <a:sym typeface="Roboto Black"/>
              </a:rPr>
              <a:t>A better circuit</a:t>
            </a:r>
            <a:endParaRPr b="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8" name="Google Shape;168;p22">
            <a:extLst>
              <a:ext uri="{FF2B5EF4-FFF2-40B4-BE49-F238E27FC236}">
                <a16:creationId xmlns:a16="http://schemas.microsoft.com/office/drawing/2014/main" id="{0C8427B2-96A7-2443-5045-708853D266D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8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15DFB4-2965-643F-21C9-5C32DC034F0B}"/>
              </a:ext>
            </a:extLst>
          </p:cNvPr>
          <p:cNvCxnSpPr/>
          <p:nvPr/>
        </p:nvCxnSpPr>
        <p:spPr>
          <a:xfrm flipH="1" flipV="1">
            <a:off x="5913620" y="4234721"/>
            <a:ext cx="914400" cy="3372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A40668-5437-D4FE-500C-DC14B0E49F49}"/>
              </a:ext>
            </a:extLst>
          </p:cNvPr>
          <p:cNvCxnSpPr/>
          <p:nvPr/>
        </p:nvCxnSpPr>
        <p:spPr>
          <a:xfrm>
            <a:off x="5823679" y="1229193"/>
            <a:ext cx="749508" cy="4497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1C80360-FF7F-90A1-2D4F-BE2EDFA1C40D}"/>
              </a:ext>
            </a:extLst>
          </p:cNvPr>
          <p:cNvSpPr txBox="1"/>
          <p:nvPr/>
        </p:nvSpPr>
        <p:spPr>
          <a:xfrm>
            <a:off x="4766873" y="894319"/>
            <a:ext cx="191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Near infinite input impedance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EF0C68-5D61-B398-C055-ABE69C37857A}"/>
              </a:ext>
            </a:extLst>
          </p:cNvPr>
          <p:cNvSpPr txBox="1"/>
          <p:nvPr/>
        </p:nvSpPr>
        <p:spPr>
          <a:xfrm>
            <a:off x="6947941" y="4403360"/>
            <a:ext cx="1573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Accurate drain resistance</a:t>
            </a:r>
          </a:p>
        </p:txBody>
      </p:sp>
    </p:spTree>
    <p:extLst>
      <p:ext uri="{BB962C8B-B14F-4D97-AF65-F5344CB8AC3E}">
        <p14:creationId xmlns:p14="http://schemas.microsoft.com/office/powerpoint/2010/main" val="3424434688"/>
      </p:ext>
    </p:extLst>
  </p:cSld>
  <p:clrMapOvr>
    <a:masterClrMapping/>
  </p:clrMapOvr>
</p:sld>
</file>

<file path=ppt/theme/theme1.xml><?xml version="1.0" encoding="utf-8"?>
<a:theme xmlns:a="http://schemas.openxmlformats.org/drawingml/2006/main" name="Ladon_brand">
  <a:themeElements>
    <a:clrScheme name="Material">
      <a:dk1>
        <a:srgbClr val="05060D"/>
      </a:dk1>
      <a:lt1>
        <a:srgbClr val="022058"/>
      </a:lt1>
      <a:dk2>
        <a:srgbClr val="066999"/>
      </a:dk2>
      <a:lt2>
        <a:srgbClr val="0AB2D9"/>
      </a:lt2>
      <a:accent1>
        <a:srgbClr val="36D9D8"/>
      </a:accent1>
      <a:accent2>
        <a:srgbClr val="79E3E6"/>
      </a:accent2>
      <a:accent3>
        <a:srgbClr val="BDEDF2"/>
      </a:accent3>
      <a:accent4>
        <a:srgbClr val="DCF6F7"/>
      </a:accent4>
      <a:accent5>
        <a:srgbClr val="F2F2F2"/>
      </a:accent5>
      <a:accent6>
        <a:srgbClr val="F2AE30"/>
      </a:accent6>
      <a:hlink>
        <a:srgbClr val="0ED909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634</Words>
  <Application>Microsoft Office PowerPoint</Application>
  <PresentationFormat>On-screen Show (16:9)</PresentationFormat>
  <Paragraphs>118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Roboto Black</vt:lpstr>
      <vt:lpstr>Cambria Math</vt:lpstr>
      <vt:lpstr>Roboto Mono Light</vt:lpstr>
      <vt:lpstr>Roboto</vt:lpstr>
      <vt:lpstr>Arial</vt:lpstr>
      <vt:lpstr>Roboto Light</vt:lpstr>
      <vt:lpstr>Open Sans SemiBold</vt:lpstr>
      <vt:lpstr>Ladon_brand</vt:lpstr>
      <vt:lpstr> Capacity for Position </vt:lpstr>
      <vt:lpstr>Motivation</vt:lpstr>
      <vt:lpstr>What can we buy?</vt:lpstr>
      <vt:lpstr>What About Capacitance?</vt:lpstr>
      <vt:lpstr>First Try</vt:lpstr>
      <vt:lpstr>Microchip QTouch</vt:lpstr>
      <vt:lpstr>Something a little different</vt:lpstr>
      <vt:lpstr>Equivalent Circuit</vt:lpstr>
      <vt:lpstr>A better circuit</vt:lpstr>
      <vt:lpstr>Revised board</vt:lpstr>
      <vt:lpstr>Sensing procedure</vt:lpstr>
      <vt:lpstr>Calculate the angle</vt:lpstr>
      <vt:lpstr>Results</vt:lpstr>
      <vt:lpstr>A different approach</vt:lpstr>
      <vt:lpstr>Review of Lock-in Amplifier</vt:lpstr>
      <vt:lpstr>Quick Check with Saleae &amp; Jupyter</vt:lpstr>
      <vt:lpstr>Sources of Non-Linearity</vt:lpstr>
      <vt:lpstr>Conclusion</vt:lpstr>
      <vt:lpstr>Future Work</vt:lpstr>
      <vt:lpstr>References &amp; 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Pierce Nichols</cp:lastModifiedBy>
  <cp:revision>15</cp:revision>
  <dcterms:modified xsi:type="dcterms:W3CDTF">2025-06-21T13:44:09Z</dcterms:modified>
</cp:coreProperties>
</file>